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8" r:id="rId1"/>
  </p:sldMasterIdLst>
  <p:notesMasterIdLst>
    <p:notesMasterId r:id="rId53"/>
  </p:notesMasterIdLst>
  <p:handoutMasterIdLst>
    <p:handoutMasterId r:id="rId54"/>
  </p:handoutMasterIdLst>
  <p:sldIdLst>
    <p:sldId id="257" r:id="rId2"/>
    <p:sldId id="259" r:id="rId3"/>
    <p:sldId id="298" r:id="rId4"/>
    <p:sldId id="324" r:id="rId5"/>
    <p:sldId id="260" r:id="rId6"/>
    <p:sldId id="261" r:id="rId7"/>
    <p:sldId id="271" r:id="rId8"/>
    <p:sldId id="272" r:id="rId9"/>
    <p:sldId id="274" r:id="rId10"/>
    <p:sldId id="275" r:id="rId11"/>
    <p:sldId id="269" r:id="rId12"/>
    <p:sldId id="262" r:id="rId13"/>
    <p:sldId id="267" r:id="rId14"/>
    <p:sldId id="276" r:id="rId15"/>
    <p:sldId id="277" r:id="rId16"/>
    <p:sldId id="287" r:id="rId17"/>
    <p:sldId id="278" r:id="rId18"/>
    <p:sldId id="288" r:id="rId19"/>
    <p:sldId id="279" r:id="rId20"/>
    <p:sldId id="280" r:id="rId21"/>
    <p:sldId id="299" r:id="rId22"/>
    <p:sldId id="284" r:id="rId23"/>
    <p:sldId id="290" r:id="rId24"/>
    <p:sldId id="295" r:id="rId25"/>
    <p:sldId id="294" r:id="rId26"/>
    <p:sldId id="293" r:id="rId27"/>
    <p:sldId id="292" r:id="rId28"/>
    <p:sldId id="291" r:id="rId29"/>
    <p:sldId id="289" r:id="rId30"/>
    <p:sldId id="285" r:id="rId31"/>
    <p:sldId id="321" r:id="rId32"/>
    <p:sldId id="322" r:id="rId33"/>
    <p:sldId id="323" r:id="rId34"/>
    <p:sldId id="297" r:id="rId35"/>
    <p:sldId id="306" r:id="rId36"/>
    <p:sldId id="307" r:id="rId37"/>
    <p:sldId id="308" r:id="rId38"/>
    <p:sldId id="305" r:id="rId39"/>
    <p:sldId id="302" r:id="rId40"/>
    <p:sldId id="303" r:id="rId41"/>
    <p:sldId id="309" r:id="rId42"/>
    <p:sldId id="310" r:id="rId43"/>
    <p:sldId id="300" r:id="rId44"/>
    <p:sldId id="311" r:id="rId45"/>
    <p:sldId id="312" r:id="rId46"/>
    <p:sldId id="314" r:id="rId47"/>
    <p:sldId id="315" r:id="rId48"/>
    <p:sldId id="316" r:id="rId49"/>
    <p:sldId id="319" r:id="rId50"/>
    <p:sldId id="320" r:id="rId51"/>
    <p:sldId id="296" r:id="rId52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4" pos="249" userDrawn="1">
          <p15:clr>
            <a:srgbClr val="A4A3A4"/>
          </p15:clr>
        </p15:guide>
        <p15:guide id="5" pos="5511" userDrawn="1">
          <p15:clr>
            <a:srgbClr val="A4A3A4"/>
          </p15:clr>
        </p15:guide>
        <p15:guide id="9" orient="horz" pos="667" userDrawn="1">
          <p15:clr>
            <a:srgbClr val="A4A3A4"/>
          </p15:clr>
        </p15:guide>
        <p15:guide id="10" orient="horz" pos="2935" userDrawn="1">
          <p15:clr>
            <a:srgbClr val="A4A3A4"/>
          </p15:clr>
        </p15:guide>
        <p15:guide id="11" orient="horz" pos="282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147"/>
    <a:srgbClr val="0CA1CD"/>
    <a:srgbClr val="FFFFFF"/>
    <a:srgbClr val="EBEEEE"/>
    <a:srgbClr val="006EAF"/>
    <a:srgbClr val="0085CA"/>
    <a:srgbClr val="003E74"/>
    <a:srgbClr val="005BAA"/>
    <a:srgbClr val="D4EFFC"/>
    <a:srgbClr val="9D9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3594" autoAdjust="0"/>
  </p:normalViewPr>
  <p:slideViewPr>
    <p:cSldViewPr snapToGrid="0" showGuides="1">
      <p:cViewPr varScale="1">
        <p:scale>
          <a:sx n="111" d="100"/>
          <a:sy n="111" d="100"/>
        </p:scale>
        <p:origin x="821" y="38"/>
      </p:cViewPr>
      <p:guideLst>
        <p:guide pos="2880"/>
        <p:guide pos="249"/>
        <p:guide pos="5511"/>
        <p:guide orient="horz" pos="667"/>
        <p:guide orient="horz" pos="2935"/>
        <p:guide orient="horz" pos="282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672"/>
    </p:cViewPr>
  </p:sorterViewPr>
  <p:notesViewPr>
    <p:cSldViewPr snapToGrid="0" showGuides="1">
      <p:cViewPr varScale="1">
        <p:scale>
          <a:sx n="83" d="100"/>
          <a:sy n="83" d="100"/>
        </p:scale>
        <p:origin x="385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AC4F3-9B9F-41CA-BFFD-303059E6AFE0}" type="datetimeFigureOut">
              <a:rPr lang="en-GB" smtClean="0"/>
              <a:t>04/09/2018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F4CA1B-14A5-4858-BED4-3EAA93D4CE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07934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3.png>
</file>

<file path=ppt/media/image14.jpeg>
</file>

<file path=ppt/media/image16.png>
</file>

<file path=ppt/media/image17.png>
</file>

<file path=ppt/media/image18.png>
</file>

<file path=ppt/media/image19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6.jpg>
</file>

<file path=ppt/media/image37.jpg>
</file>

<file path=ppt/media/image38.gif>
</file>

<file path=ppt/media/image39.png>
</file>

<file path=ppt/media/image5.png>
</file>

<file path=ppt/media/image6.png>
</file>

<file path=ppt/media/image65.png>
</file>

<file path=ppt/media/image66.png>
</file>

<file path=ppt/media/image7.png>
</file>

<file path=ppt/media/image70.pn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E64612-7707-4981-9C4E-9CB60C5A0A89}" type="datetimeFigureOut">
              <a:rPr lang="en-GB" smtClean="0"/>
              <a:t>04/09/2018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5B09CE-7A7B-471C-A3CD-41847BF815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4292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2079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3382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26539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03973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5721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51247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8037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63913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B09CE-7A7B-471C-A3CD-41847BF81532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4115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 userDrawn="1"/>
        </p:nvSpPr>
        <p:spPr>
          <a:xfrm>
            <a:off x="-1" y="0"/>
            <a:ext cx="2862889" cy="5143500"/>
          </a:xfrm>
          <a:prstGeom prst="rect">
            <a:avLst/>
          </a:prstGeom>
          <a:solidFill>
            <a:srgbClr val="0021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itle 27"/>
          <p:cNvSpPr>
            <a:spLocks noGrp="1"/>
          </p:cNvSpPr>
          <p:nvPr>
            <p:ph type="title"/>
          </p:nvPr>
        </p:nvSpPr>
        <p:spPr>
          <a:xfrm>
            <a:off x="3461937" y="847726"/>
            <a:ext cx="5286776" cy="2471508"/>
          </a:xfrm>
        </p:spPr>
        <p:txBody>
          <a:bodyPr anchor="b">
            <a:noAutofit/>
          </a:bodyPr>
          <a:lstStyle>
            <a:lvl1pPr>
              <a:defRPr sz="5400" b="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 rotWithShape="1">
          <a:blip r:embed="rId2"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4" b="57626"/>
          <a:stretch/>
        </p:blipFill>
        <p:spPr>
          <a:xfrm>
            <a:off x="397669" y="399258"/>
            <a:ext cx="1701559" cy="460373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3586916" y="3594604"/>
            <a:ext cx="4306134" cy="382401"/>
          </a:xfrm>
          <a:prstGeom prst="rect">
            <a:avLst/>
          </a:prstGeom>
          <a:solidFill>
            <a:srgbClr val="006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/>
          </a:p>
        </p:txBody>
      </p:sp>
      <p:sp>
        <p:nvSpPr>
          <p:cNvPr id="17" name="Text Placeholder 32"/>
          <p:cNvSpPr>
            <a:spLocks noGrp="1"/>
          </p:cNvSpPr>
          <p:nvPr>
            <p:ph type="body" sz="quarter" idx="10" hasCustomPrompt="1"/>
          </p:nvPr>
        </p:nvSpPr>
        <p:spPr>
          <a:xfrm>
            <a:off x="3586916" y="3594604"/>
            <a:ext cx="4306134" cy="382401"/>
          </a:xfrm>
          <a:noFill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1520" b="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32" t="3" r="24602" b="10292"/>
          <a:stretch/>
        </p:blipFill>
        <p:spPr>
          <a:xfrm flipH="1">
            <a:off x="3586915" y="3402518"/>
            <a:ext cx="4306134" cy="19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514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193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835916" y="1713543"/>
            <a:ext cx="1493146" cy="1493146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3826334" y="1713543"/>
            <a:ext cx="1493146" cy="1493146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6814936" y="1713543"/>
            <a:ext cx="1493146" cy="1493146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13" hasCustomPrompt="1"/>
          </p:nvPr>
        </p:nvSpPr>
        <p:spPr>
          <a:xfrm>
            <a:off x="746059" y="3577866"/>
            <a:ext cx="1674671" cy="320839"/>
          </a:xfrm>
          <a:solidFill>
            <a:srgbClr val="003E74"/>
          </a:solidFill>
        </p:spPr>
        <p:txBody>
          <a:bodyPr vert="horz" wrap="none" lIns="72000" tIns="72000" rIns="72000" bIns="72000" rtlCol="0" anchor="ctr">
            <a:spAutoFit/>
          </a:bodyPr>
          <a:lstStyle>
            <a:lvl1pPr algn="ctr">
              <a:defRPr lang="en-US" sz="1200" b="1" cap="all" spc="0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95000"/>
              </a:lnSpc>
              <a:spcBef>
                <a:spcPct val="0"/>
              </a:spcBef>
            </a:pPr>
            <a:r>
              <a:rPr lang="en-US" dirty="0"/>
              <a:t>Insert name here</a:t>
            </a:r>
          </a:p>
        </p:txBody>
      </p:sp>
      <p:sp>
        <p:nvSpPr>
          <p:cNvPr id="39" name="Text Placeholder 37"/>
          <p:cNvSpPr>
            <a:spLocks noGrp="1"/>
          </p:cNvSpPr>
          <p:nvPr>
            <p:ph type="body" sz="quarter" idx="14" hasCustomPrompt="1"/>
          </p:nvPr>
        </p:nvSpPr>
        <p:spPr>
          <a:xfrm>
            <a:off x="395288" y="3946322"/>
            <a:ext cx="2376214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0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4439048" y="340220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>
            <a:off x="4439048" y="155816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1450443" y="340220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1450443" y="155816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 userDrawn="1"/>
        </p:nvCxnSpPr>
        <p:spPr>
          <a:xfrm>
            <a:off x="7427654" y="340220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 userDrawn="1"/>
        </p:nvCxnSpPr>
        <p:spPr>
          <a:xfrm>
            <a:off x="7427651" y="1558164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 Placeholder 37"/>
          <p:cNvSpPr>
            <a:spLocks noGrp="1"/>
          </p:cNvSpPr>
          <p:nvPr>
            <p:ph type="body" sz="quarter" idx="23" hasCustomPrompt="1"/>
          </p:nvPr>
        </p:nvSpPr>
        <p:spPr>
          <a:xfrm>
            <a:off x="3734664" y="3577866"/>
            <a:ext cx="1674671" cy="320839"/>
          </a:xfrm>
          <a:solidFill>
            <a:srgbClr val="003E74"/>
          </a:solidFill>
        </p:spPr>
        <p:txBody>
          <a:bodyPr vert="horz" wrap="none" lIns="72000" tIns="72000" rIns="72000" bIns="72000" rtlCol="0" anchor="ctr">
            <a:spAutoFit/>
          </a:bodyPr>
          <a:lstStyle>
            <a:lvl1pPr algn="ctr">
              <a:defRPr lang="en-US" sz="1200" b="1" cap="all" spc="0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95000"/>
              </a:lnSpc>
              <a:spcBef>
                <a:spcPct val="0"/>
              </a:spcBef>
            </a:pPr>
            <a:r>
              <a:rPr lang="en-US" dirty="0"/>
              <a:t>Insert name here</a:t>
            </a:r>
          </a:p>
        </p:txBody>
      </p:sp>
      <p:sp>
        <p:nvSpPr>
          <p:cNvPr id="49" name="Text Placeholder 37"/>
          <p:cNvSpPr>
            <a:spLocks noGrp="1"/>
          </p:cNvSpPr>
          <p:nvPr>
            <p:ph type="body" sz="quarter" idx="24" hasCustomPrompt="1"/>
          </p:nvPr>
        </p:nvSpPr>
        <p:spPr>
          <a:xfrm>
            <a:off x="3383893" y="3946322"/>
            <a:ext cx="2376214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0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50" name="Text Placeholder 37"/>
          <p:cNvSpPr>
            <a:spLocks noGrp="1"/>
          </p:cNvSpPr>
          <p:nvPr>
            <p:ph type="body" sz="quarter" idx="25" hasCustomPrompt="1"/>
          </p:nvPr>
        </p:nvSpPr>
        <p:spPr>
          <a:xfrm>
            <a:off x="6723270" y="3577866"/>
            <a:ext cx="1674671" cy="320839"/>
          </a:xfrm>
          <a:solidFill>
            <a:srgbClr val="003E74"/>
          </a:solidFill>
        </p:spPr>
        <p:txBody>
          <a:bodyPr vert="horz" wrap="none" lIns="72000" tIns="72000" rIns="72000" bIns="72000" rtlCol="0" anchor="ctr">
            <a:spAutoFit/>
          </a:bodyPr>
          <a:lstStyle>
            <a:lvl1pPr algn="ctr">
              <a:defRPr lang="en-US" sz="1200" b="1" cap="all" spc="0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95000"/>
              </a:lnSpc>
              <a:spcBef>
                <a:spcPct val="0"/>
              </a:spcBef>
            </a:pPr>
            <a:r>
              <a:rPr lang="en-US" dirty="0"/>
              <a:t>Insert name here</a:t>
            </a:r>
          </a:p>
        </p:txBody>
      </p:sp>
      <p:sp>
        <p:nvSpPr>
          <p:cNvPr id="51" name="Text Placeholder 37"/>
          <p:cNvSpPr>
            <a:spLocks noGrp="1"/>
          </p:cNvSpPr>
          <p:nvPr>
            <p:ph type="body" sz="quarter" idx="26" hasCustomPrompt="1"/>
          </p:nvPr>
        </p:nvSpPr>
        <p:spPr>
          <a:xfrm>
            <a:off x="6372499" y="3946322"/>
            <a:ext cx="2376214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0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</p:spTree>
    <p:extLst>
      <p:ext uri="{BB962C8B-B14F-4D97-AF65-F5344CB8AC3E}">
        <p14:creationId xmlns:p14="http://schemas.microsoft.com/office/powerpoint/2010/main" val="139564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1927183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3350526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4793178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219861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662513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484531" y="2078348"/>
            <a:ext cx="995378" cy="995378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000"/>
            </a:lvl1pPr>
          </a:lstStyle>
          <a:p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A brief guide to </a:t>
            </a:r>
            <a:r>
              <a:rPr lang="en-GB" b="1"/>
              <a:t>Postgraduate Study</a:t>
            </a:r>
            <a:endParaRPr lang="en-GB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897480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897480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2332147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2332147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3766814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>
            <a:off x="3766814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 userDrawn="1"/>
        </p:nvCxnSpPr>
        <p:spPr>
          <a:xfrm>
            <a:off x="5201481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5201481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6636148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>
            <a:off x="6636148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8070816" y="3286060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 userDrawn="1"/>
        </p:nvCxnSpPr>
        <p:spPr>
          <a:xfrm>
            <a:off x="8070816" y="1858029"/>
            <a:ext cx="178682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7"/>
          <p:cNvSpPr>
            <a:spLocks noGrp="1"/>
          </p:cNvSpPr>
          <p:nvPr>
            <p:ph type="body" sz="quarter" idx="14" hasCustomPrompt="1"/>
          </p:nvPr>
        </p:nvSpPr>
        <p:spPr>
          <a:xfrm>
            <a:off x="395989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36" name="Text Placeholder 37"/>
          <p:cNvSpPr>
            <a:spLocks noGrp="1"/>
          </p:cNvSpPr>
          <p:nvPr>
            <p:ph type="body" sz="quarter" idx="26" hasCustomPrompt="1"/>
          </p:nvPr>
        </p:nvSpPr>
        <p:spPr>
          <a:xfrm>
            <a:off x="1835257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37" name="Text Placeholder 37"/>
          <p:cNvSpPr>
            <a:spLocks noGrp="1"/>
          </p:cNvSpPr>
          <p:nvPr>
            <p:ph type="body" sz="quarter" idx="27" hasCustomPrompt="1"/>
          </p:nvPr>
        </p:nvSpPr>
        <p:spPr>
          <a:xfrm>
            <a:off x="3274525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28" hasCustomPrompt="1"/>
          </p:nvPr>
        </p:nvSpPr>
        <p:spPr>
          <a:xfrm>
            <a:off x="4704591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39" name="Text Placeholder 37"/>
          <p:cNvSpPr>
            <a:spLocks noGrp="1"/>
          </p:cNvSpPr>
          <p:nvPr>
            <p:ph type="body" sz="quarter" idx="29" hasCustomPrompt="1"/>
          </p:nvPr>
        </p:nvSpPr>
        <p:spPr>
          <a:xfrm>
            <a:off x="6139258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  <p:sp>
        <p:nvSpPr>
          <p:cNvPr id="40" name="Text Placeholder 37"/>
          <p:cNvSpPr>
            <a:spLocks noGrp="1"/>
          </p:cNvSpPr>
          <p:nvPr>
            <p:ph type="body" sz="quarter" idx="30" hasCustomPrompt="1"/>
          </p:nvPr>
        </p:nvSpPr>
        <p:spPr>
          <a:xfrm>
            <a:off x="7576251" y="3610224"/>
            <a:ext cx="1172462" cy="786016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spcAft>
                <a:spcPts val="400"/>
              </a:spcAft>
              <a:defRPr sz="105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name here</a:t>
            </a:r>
          </a:p>
        </p:txBody>
      </p:sp>
    </p:spTree>
    <p:extLst>
      <p:ext uri="{BB962C8B-B14F-4D97-AF65-F5344CB8AC3E}">
        <p14:creationId xmlns:p14="http://schemas.microsoft.com/office/powerpoint/2010/main" val="577596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3105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itle 27"/>
          <p:cNvSpPr>
            <a:spLocks noGrp="1"/>
          </p:cNvSpPr>
          <p:nvPr>
            <p:ph type="title"/>
          </p:nvPr>
        </p:nvSpPr>
        <p:spPr>
          <a:xfrm>
            <a:off x="3461937" y="847726"/>
            <a:ext cx="5286776" cy="2471508"/>
          </a:xfrm>
        </p:spPr>
        <p:txBody>
          <a:bodyPr anchor="b">
            <a:noAutofit/>
          </a:bodyPr>
          <a:lstStyle>
            <a:lvl1pPr>
              <a:defRPr sz="5400" b="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3586916" y="3594604"/>
            <a:ext cx="4306134" cy="382401"/>
          </a:xfrm>
          <a:prstGeom prst="rect">
            <a:avLst/>
          </a:prstGeom>
          <a:solidFill>
            <a:srgbClr val="006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/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10" hasCustomPrompt="1"/>
          </p:nvPr>
        </p:nvSpPr>
        <p:spPr>
          <a:xfrm>
            <a:off x="3586916" y="3594604"/>
            <a:ext cx="4306134" cy="382401"/>
          </a:xfrm>
          <a:noFill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1520" b="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86" r="44939"/>
          <a:stretch/>
        </p:blipFill>
        <p:spPr>
          <a:xfrm>
            <a:off x="0" y="0"/>
            <a:ext cx="2862888" cy="51435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 userDrawn="1"/>
        </p:nvPicPr>
        <p:blipFill rotWithShape="1">
          <a:blip r:embed="rId3"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4" b="57626"/>
          <a:stretch/>
        </p:blipFill>
        <p:spPr>
          <a:xfrm>
            <a:off x="397669" y="399258"/>
            <a:ext cx="1701559" cy="46037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32" t="3" r="24602" b="10292"/>
          <a:stretch/>
        </p:blipFill>
        <p:spPr>
          <a:xfrm flipH="1">
            <a:off x="3586915" y="3402518"/>
            <a:ext cx="4306134" cy="19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610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1938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395288" y="1910673"/>
            <a:ext cx="4284937" cy="613227"/>
          </a:xfrm>
          <a:solidFill>
            <a:srgbClr val="003E74"/>
          </a:solidFill>
        </p:spPr>
        <p:txBody>
          <a:bodyPr vert="horz" wrap="none" lIns="72000" tIns="72000" rIns="72000" bIns="72000" rtlCol="0" anchor="ctr">
            <a:spAutoFit/>
          </a:bodyPr>
          <a:lstStyle>
            <a:lvl1pPr>
              <a:defRPr lang="en-US" sz="3200" b="1" cap="all" spc="0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GB" dirty="0"/>
            </a:lvl5pPr>
          </a:lstStyle>
          <a:p>
            <a:pPr lvl="0">
              <a:lnSpc>
                <a:spcPct val="95000"/>
              </a:lnSpc>
              <a:spcBef>
                <a:spcPct val="0"/>
              </a:spcBef>
            </a:pPr>
            <a:r>
              <a:rPr lang="en-US" dirty="0"/>
              <a:t>Click to edit text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377966" y="1210989"/>
            <a:ext cx="2989805" cy="2989805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297862" y="2699173"/>
            <a:ext cx="2275945" cy="1885345"/>
          </a:xfrm>
        </p:spPr>
        <p:txBody>
          <a:bodyPr wrap="none">
            <a:noAutofit/>
          </a:bodyPr>
          <a:lstStyle>
            <a:lvl1pPr>
              <a:lnSpc>
                <a:spcPct val="85000"/>
              </a:lnSpc>
              <a:spcBef>
                <a:spcPts val="1400"/>
              </a:spcBef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</a:t>
            </a:r>
            <a:r>
              <a:rPr lang="en-GB" dirty="0"/>
              <a:t> </a:t>
            </a:r>
            <a:r>
              <a:rPr lang="en-GB" b="1" dirty="0"/>
              <a:t>Study</a:t>
            </a:r>
          </a:p>
        </p:txBody>
      </p:sp>
      <p:sp>
        <p:nvSpPr>
          <p:cNvPr id="43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2871788" y="2699173"/>
            <a:ext cx="2275945" cy="1885345"/>
          </a:xfrm>
        </p:spPr>
        <p:txBody>
          <a:bodyPr wrap="none">
            <a:noAutofit/>
          </a:bodyPr>
          <a:lstStyle>
            <a:lvl1pPr>
              <a:lnSpc>
                <a:spcPct val="85000"/>
              </a:lnSpc>
              <a:spcBef>
                <a:spcPts val="1400"/>
              </a:spcBef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5" name="Title 1"/>
          <p:cNvSpPr>
            <a:spLocks noGrp="1"/>
          </p:cNvSpPr>
          <p:nvPr>
            <p:ph type="title" hasCustomPrompt="1"/>
          </p:nvPr>
        </p:nvSpPr>
        <p:spPr>
          <a:xfrm>
            <a:off x="395288" y="1221649"/>
            <a:ext cx="4284937" cy="613227"/>
          </a:xfrm>
          <a:solidFill>
            <a:srgbClr val="003E74"/>
          </a:solidFill>
        </p:spPr>
        <p:txBody>
          <a:bodyPr wrap="none" lIns="72000" tIns="72000" rIns="72000" bIns="72000" rtlCol="0" anchor="ctr">
            <a:spAutoFit/>
          </a:bodyPr>
          <a:lstStyle>
            <a:lvl1pPr>
              <a:defRPr lang="en-GB" sz="3200" spc="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lvl="0">
              <a:lnSpc>
                <a:spcPct val="95000"/>
              </a:lnSpc>
            </a:pPr>
            <a:r>
              <a:rPr lang="en-US" dirty="0"/>
              <a:t>Click to edit TEXT</a:t>
            </a:r>
            <a:endParaRPr lang="en-GB" dirty="0"/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6739916" y="4549089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6739916" y="859071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 userDrawn="1"/>
        </p:nvGrpSpPr>
        <p:grpSpPr>
          <a:xfrm>
            <a:off x="394542" y="842963"/>
            <a:ext cx="219821" cy="219821"/>
            <a:chOff x="394542" y="842963"/>
            <a:chExt cx="219821" cy="219821"/>
          </a:xfrm>
        </p:grpSpPr>
        <p:sp>
          <p:nvSpPr>
            <p:cNvPr id="19" name="Oval 18"/>
            <p:cNvSpPr/>
            <p:nvPr/>
          </p:nvSpPr>
          <p:spPr>
            <a:xfrm>
              <a:off x="394542" y="842963"/>
              <a:ext cx="219821" cy="219821"/>
            </a:xfrm>
            <a:prstGeom prst="ellipse">
              <a:avLst/>
            </a:prstGeom>
            <a:solidFill>
              <a:srgbClr val="006E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>
              <a:off x="504452" y="888259"/>
              <a:ext cx="0" cy="129228"/>
            </a:xfrm>
            <a:prstGeom prst="straightConnector1">
              <a:avLst/>
            </a:prstGeom>
            <a:solidFill>
              <a:srgbClr val="006EAF"/>
            </a:solidFill>
            <a:ln>
              <a:solidFill>
                <a:schemeClr val="bg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Picture 2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" t="41648" r="51620" b="-2"/>
          <a:stretch/>
        </p:blipFill>
        <p:spPr>
          <a:xfrm rot="16200000" flipH="1">
            <a:off x="6692448" y="2321977"/>
            <a:ext cx="4773529" cy="12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399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9" y="1774333"/>
            <a:ext cx="8457993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0679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9" y="1774333"/>
            <a:ext cx="4169448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0719" y="922943"/>
            <a:ext cx="8457993" cy="7417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691097" y="1774333"/>
            <a:ext cx="4169448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3668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9" y="2232659"/>
            <a:ext cx="4169448" cy="242506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0719" y="922943"/>
            <a:ext cx="8457993" cy="7417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691097" y="2232659"/>
            <a:ext cx="4169448" cy="242506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90719" y="1691807"/>
            <a:ext cx="4156291" cy="411162"/>
          </a:xfrm>
        </p:spPr>
        <p:txBody>
          <a:bodyPr/>
          <a:lstStyle>
            <a:lvl1pPr>
              <a:defRPr b="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4704254" y="1691807"/>
            <a:ext cx="4156291" cy="411162"/>
          </a:xfrm>
        </p:spPr>
        <p:txBody>
          <a:bodyPr/>
          <a:lstStyle>
            <a:lvl1pPr>
              <a:defRPr b="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63646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8" y="1774333"/>
            <a:ext cx="5044377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0719" y="922943"/>
            <a:ext cx="8457993" cy="7417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249007" y="1774333"/>
            <a:ext cx="2227542" cy="2227542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7235371" y="1511820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7263513" y="4346134"/>
            <a:ext cx="237763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0004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Big Pic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8" y="1774333"/>
            <a:ext cx="4713081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0719" y="922943"/>
            <a:ext cx="4713081" cy="7417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506781" y="1058863"/>
            <a:ext cx="3241931" cy="3241931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994794" y="710340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7008865" y="4645053"/>
            <a:ext cx="237763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5937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3456879" y="2063158"/>
            <a:ext cx="2227542" cy="2227542"/>
          </a:xfrm>
          <a:prstGeom prst="ellipse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0719" y="1774333"/>
            <a:ext cx="2953607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0719" y="922943"/>
            <a:ext cx="8457993" cy="7417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5795105" y="1774333"/>
            <a:ext cx="2953607" cy="2883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443243" y="1800645"/>
            <a:ext cx="265905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4471385" y="4634959"/>
            <a:ext cx="237763" cy="0"/>
          </a:xfrm>
          <a:prstGeom prst="line">
            <a:avLst/>
          </a:prstGeom>
          <a:ln w="41275">
            <a:solidFill>
              <a:schemeClr val="accent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9561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648" r="7924" b="-2"/>
          <a:stretch/>
        </p:blipFill>
        <p:spPr>
          <a:xfrm flipH="1">
            <a:off x="-2" y="4773529"/>
            <a:ext cx="9144001" cy="12957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4902168"/>
            <a:ext cx="9144000" cy="241330"/>
          </a:xfrm>
          <a:prstGeom prst="rect">
            <a:avLst/>
          </a:prstGeom>
          <a:solidFill>
            <a:srgbClr val="006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0719" y="922943"/>
            <a:ext cx="8457993" cy="741760"/>
          </a:xfrm>
          <a:prstGeom prst="rect">
            <a:avLst/>
          </a:prstGeom>
        </p:spPr>
        <p:txBody>
          <a:bodyPr vert="horz" lIns="90000" tIns="90000" rIns="90000" bIns="9000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0719" y="1774333"/>
            <a:ext cx="8457993" cy="2883392"/>
          </a:xfrm>
          <a:prstGeom prst="rect">
            <a:avLst/>
          </a:prstGeom>
        </p:spPr>
        <p:txBody>
          <a:bodyPr vert="horz" lIns="90000" tIns="90000" rIns="90000" bIns="9000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0719" y="4902168"/>
            <a:ext cx="8457994" cy="241332"/>
          </a:xfrm>
          <a:prstGeom prst="rect">
            <a:avLst/>
          </a:prstGeom>
        </p:spPr>
        <p:txBody>
          <a:bodyPr vert="horz" lIns="90000" tIns="90000" rIns="90000" bIns="90000" rtlCol="0" anchor="ctr"/>
          <a:lstStyle>
            <a:lvl1pPr algn="l">
              <a:defRPr sz="600" cap="all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 brief guide to </a:t>
            </a:r>
            <a:r>
              <a:rPr lang="en-GB" b="1" dirty="0"/>
              <a:t>Postgraduate Study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4" b="57626"/>
          <a:stretch/>
        </p:blipFill>
        <p:spPr>
          <a:xfrm>
            <a:off x="397669" y="406401"/>
            <a:ext cx="1088775" cy="29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03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689" r:id="rId2"/>
    <p:sldLayoutId id="2147483705" r:id="rId3"/>
    <p:sldLayoutId id="2147483712" r:id="rId4"/>
    <p:sldLayoutId id="2147483718" r:id="rId5"/>
    <p:sldLayoutId id="2147483719" r:id="rId6"/>
    <p:sldLayoutId id="2147483721" r:id="rId7"/>
    <p:sldLayoutId id="2147483722" r:id="rId8"/>
    <p:sldLayoutId id="2147483720" r:id="rId9"/>
    <p:sldLayoutId id="2147483703" r:id="rId10"/>
    <p:sldLayoutId id="2147483723" r:id="rId11"/>
    <p:sldLayoutId id="2147483715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800" b="1" kern="1200" cap="all" spc="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17780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bsaraSansHeadOT-Bold" panose="02000503060000020004" pitchFamily="50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6195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bsaraSansHeadOT-Bold" panose="02000503060000020004" pitchFamily="50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53975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bsaraSansHeadOT-Bold" panose="02000503060000020004" pitchFamily="50" charset="0"/>
        <a:buChar char="–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71755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bsaraSansHeadOT-Bold" panose="02000503060000020004" pitchFamily="50" charset="0"/>
        <a:buChar char="–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80" userDrawn="1">
          <p15:clr>
            <a:srgbClr val="A4A3A4"/>
          </p15:clr>
        </p15:guide>
        <p15:guide id="2" orient="horz" pos="1620" userDrawn="1">
          <p15:clr>
            <a:srgbClr val="A4A3A4"/>
          </p15:clr>
        </p15:guide>
        <p15:guide id="3" pos="249" userDrawn="1">
          <p15:clr>
            <a:srgbClr val="5ACBF0"/>
          </p15:clr>
        </p15:guide>
        <p15:guide id="4" pos="5511" userDrawn="1">
          <p15:clr>
            <a:srgbClr val="5ACBF0"/>
          </p15:clr>
        </p15:guide>
        <p15:guide id="5" orient="horz" pos="667" userDrawn="1">
          <p15:clr>
            <a:srgbClr val="5ACBF0"/>
          </p15:clr>
        </p15:guide>
        <p15:guide id="6" orient="horz" pos="2981" userDrawn="1">
          <p15:clr>
            <a:srgbClr val="5ACBF0"/>
          </p15:clr>
        </p15:guide>
        <p15:guide id="7" orient="horz" pos="259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7" Type="http://schemas.openxmlformats.org/officeDocument/2006/relationships/image" Target="../media/image27.png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4.emf"/><Relationship Id="rId4" Type="http://schemas.openxmlformats.org/officeDocument/2006/relationships/image" Target="../media/image43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8.emf"/><Relationship Id="rId4" Type="http://schemas.openxmlformats.org/officeDocument/2006/relationships/image" Target="../media/image47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2.emf"/><Relationship Id="rId4" Type="http://schemas.openxmlformats.org/officeDocument/2006/relationships/image" Target="../media/image51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0.emf"/><Relationship Id="rId4" Type="http://schemas.openxmlformats.org/officeDocument/2006/relationships/image" Target="../media/image55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9.emf"/><Relationship Id="rId4" Type="http://schemas.openxmlformats.org/officeDocument/2006/relationships/image" Target="../media/image58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3.emf"/><Relationship Id="rId4" Type="http://schemas.openxmlformats.org/officeDocument/2006/relationships/image" Target="../media/image62.e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emf"/><Relationship Id="rId3" Type="http://schemas.microsoft.com/office/2007/relationships/media" Target="../media/media2.wav"/><Relationship Id="rId7" Type="http://schemas.openxmlformats.org/officeDocument/2006/relationships/slideLayout" Target="../slideLayouts/slideLayout1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image" Target="../media/image70.png"/><Relationship Id="rId5" Type="http://schemas.microsoft.com/office/2007/relationships/media" Target="../media/media3.wav"/><Relationship Id="rId10" Type="http://schemas.openxmlformats.org/officeDocument/2006/relationships/image" Target="../media/image69.emf"/><Relationship Id="rId4" Type="http://schemas.openxmlformats.org/officeDocument/2006/relationships/audio" Target="../media/media2.wav"/><Relationship Id="rId9" Type="http://schemas.openxmlformats.org/officeDocument/2006/relationships/image" Target="../media/image68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emf"/><Relationship Id="rId3" Type="http://schemas.microsoft.com/office/2007/relationships/media" Target="../media/media5.wav"/><Relationship Id="rId7" Type="http://schemas.openxmlformats.org/officeDocument/2006/relationships/slideLayout" Target="../slideLayouts/slideLayout1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audio" Target="../media/media6.wav"/><Relationship Id="rId11" Type="http://schemas.openxmlformats.org/officeDocument/2006/relationships/image" Target="../media/image70.png"/><Relationship Id="rId5" Type="http://schemas.microsoft.com/office/2007/relationships/media" Target="../media/media6.wav"/><Relationship Id="rId10" Type="http://schemas.openxmlformats.org/officeDocument/2006/relationships/image" Target="../media/image73.emf"/><Relationship Id="rId4" Type="http://schemas.openxmlformats.org/officeDocument/2006/relationships/audio" Target="../media/media5.wav"/><Relationship Id="rId9" Type="http://schemas.openxmlformats.org/officeDocument/2006/relationships/image" Target="../media/image72.emf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audio" Target="../media/media10.wav"/><Relationship Id="rId13" Type="http://schemas.openxmlformats.org/officeDocument/2006/relationships/slideLayout" Target="../slideLayouts/slideLayout12.xml"/><Relationship Id="rId3" Type="http://schemas.microsoft.com/office/2007/relationships/media" Target="../media/media8.wav"/><Relationship Id="rId7" Type="http://schemas.microsoft.com/office/2007/relationships/media" Target="../media/media10.wav"/><Relationship Id="rId12" Type="http://schemas.openxmlformats.org/officeDocument/2006/relationships/audio" Target="../media/media12.wav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audio" Target="../media/media9.wav"/><Relationship Id="rId11" Type="http://schemas.microsoft.com/office/2007/relationships/media" Target="../media/media12.wav"/><Relationship Id="rId5" Type="http://schemas.microsoft.com/office/2007/relationships/media" Target="../media/media9.wav"/><Relationship Id="rId10" Type="http://schemas.openxmlformats.org/officeDocument/2006/relationships/audio" Target="../media/media11.wav"/><Relationship Id="rId4" Type="http://schemas.openxmlformats.org/officeDocument/2006/relationships/audio" Target="../media/media8.wav"/><Relationship Id="rId9" Type="http://schemas.microsoft.com/office/2007/relationships/media" Target="../media/media11.wav"/><Relationship Id="rId14" Type="http://schemas.openxmlformats.org/officeDocument/2006/relationships/image" Target="../media/image70.png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media" Target="../media/media14.wav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6" Type="http://schemas.openxmlformats.org/officeDocument/2006/relationships/image" Target="../media/image70.png"/><Relationship Id="rId5" Type="http://schemas.openxmlformats.org/officeDocument/2006/relationships/slideLayout" Target="../slideLayouts/slideLayout12.xml"/><Relationship Id="rId4" Type="http://schemas.openxmlformats.org/officeDocument/2006/relationships/audio" Target="../media/media14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en.wikipedia.org/wiki/Directed_graph" TargetMode="External"/><Relationship Id="rId4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A376C47-CB88-42A9-89DA-724183E50618}"/>
              </a:ext>
            </a:extLst>
          </p:cNvPr>
          <p:cNvSpPr txBox="1"/>
          <p:nvPr/>
        </p:nvSpPr>
        <p:spPr>
          <a:xfrm>
            <a:off x="3663315" y="649232"/>
            <a:ext cx="415480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Reproduction &amp; Improvement of</a:t>
            </a:r>
            <a:br>
              <a:rPr lang="en-GB" sz="4000" b="1" dirty="0"/>
            </a:br>
            <a:r>
              <a:rPr lang="en-GB" sz="4000" b="1" dirty="0"/>
              <a:t>State-of-art TTS model</a:t>
            </a:r>
            <a:endParaRPr lang="en-GB" sz="40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D073C06-B3ED-494D-8B28-002652527B2B}"/>
              </a:ext>
            </a:extLst>
          </p:cNvPr>
          <p:cNvSpPr txBox="1"/>
          <p:nvPr/>
        </p:nvSpPr>
        <p:spPr>
          <a:xfrm>
            <a:off x="3594735" y="3583305"/>
            <a:ext cx="45423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Student: Fei Xie    Supervisor: Prof.</a:t>
            </a:r>
            <a:r>
              <a:rPr lang="zh-CN" altLang="en-US" sz="1600" dirty="0"/>
              <a:t> </a:t>
            </a:r>
            <a:r>
              <a:rPr lang="en-GB" sz="1600" dirty="0" err="1"/>
              <a:t>Yike</a:t>
            </a:r>
            <a:r>
              <a:rPr lang="en-GB" sz="1600" dirty="0"/>
              <a:t> Guo</a:t>
            </a:r>
          </a:p>
        </p:txBody>
      </p:sp>
    </p:spTree>
    <p:extLst>
      <p:ext uri="{BB962C8B-B14F-4D97-AF65-F5344CB8AC3E}">
        <p14:creationId xmlns:p14="http://schemas.microsoft.com/office/powerpoint/2010/main" val="2789426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3249230" cy="4634664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05677" y="685800"/>
            <a:ext cx="2743200" cy="21656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altLang="zh-CN" sz="2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 Studying</a:t>
            </a:r>
            <a:endParaRPr lang="en-US" sz="25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2"/>
          </p:nvPr>
        </p:nvSpPr>
        <p:spPr>
          <a:xfrm>
            <a:off x="505677" y="3127875"/>
            <a:ext cx="2743200" cy="1144198"/>
          </a:xfrm>
        </p:spPr>
        <p:txBody>
          <a:bodyPr vert="horz" lIns="91440" tIns="45720" rIns="91440" bIns="45720" rtlCol="0">
            <a:norm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sz="15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Sequence to sequence Model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2932700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>
            <a:extLst>
              <a:ext uri="{FF2B5EF4-FFF2-40B4-BE49-F238E27FC236}">
                <a16:creationId xmlns:a16="http://schemas.microsoft.com/office/drawing/2014/main" id="{558392DE-B3EB-4169-A878-22934FC3F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1229" y="240882"/>
            <a:ext cx="3172626" cy="209817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2451B27-C881-40F1-A4D6-A79E39A90831}"/>
              </a:ext>
            </a:extLst>
          </p:cNvPr>
          <p:cNvSpPr txBox="1"/>
          <p:nvPr/>
        </p:nvSpPr>
        <p:spPr>
          <a:xfrm>
            <a:off x="3634740" y="2277171"/>
            <a:ext cx="536638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2000" dirty="0"/>
              <a:t>1</a:t>
            </a:r>
            <a:r>
              <a:rPr lang="en-US" altLang="zh-CN" sz="2000" dirty="0"/>
              <a:t>. </a:t>
            </a:r>
            <a:r>
              <a:rPr lang="en-GB" sz="2000" dirty="0"/>
              <a:t>Both of these parts </a:t>
            </a:r>
            <a:r>
              <a:rPr lang="en-GB" sz="2000" dirty="0">
                <a:solidFill>
                  <a:srgbClr val="FF0000"/>
                </a:solidFill>
              </a:rPr>
              <a:t>are two different models combined</a:t>
            </a:r>
            <a:r>
              <a:rPr lang="en-GB" sz="2000" dirty="0"/>
              <a:t> to form one giant network.</a:t>
            </a:r>
          </a:p>
          <a:p>
            <a:r>
              <a:rPr lang="en-GB" altLang="zh-CN" sz="2000" dirty="0"/>
              <a:t>2</a:t>
            </a:r>
            <a:r>
              <a:rPr lang="en-US" altLang="zh-CN" sz="2000" dirty="0"/>
              <a:t>. </a:t>
            </a:r>
            <a:r>
              <a:rPr lang="en-GB" altLang="zh-CN" sz="2000" dirty="0">
                <a:solidFill>
                  <a:srgbClr val="FF0000"/>
                </a:solidFill>
              </a:rPr>
              <a:t>E</a:t>
            </a:r>
            <a:r>
              <a:rPr lang="en-US" altLang="zh-CN" sz="2000" dirty="0" err="1">
                <a:solidFill>
                  <a:srgbClr val="FF0000"/>
                </a:solidFill>
              </a:rPr>
              <a:t>ncoder</a:t>
            </a:r>
            <a:r>
              <a:rPr lang="en-US" altLang="zh-CN" sz="2000" dirty="0"/>
              <a:t> </a:t>
            </a:r>
            <a:r>
              <a:rPr lang="en-GB" sz="2000" dirty="0"/>
              <a:t>network: </a:t>
            </a:r>
            <a:r>
              <a:rPr lang="en-GB" sz="2000" dirty="0">
                <a:solidFill>
                  <a:srgbClr val="FF0000"/>
                </a:solidFill>
              </a:rPr>
              <a:t>understand</a:t>
            </a:r>
            <a:r>
              <a:rPr lang="en-GB" sz="2000" dirty="0"/>
              <a:t> the </a:t>
            </a:r>
            <a:r>
              <a:rPr lang="en-GB" sz="2000" dirty="0">
                <a:solidFill>
                  <a:srgbClr val="FF0000"/>
                </a:solidFill>
              </a:rPr>
              <a:t>input</a:t>
            </a:r>
            <a:r>
              <a:rPr lang="en-GB" sz="2000" dirty="0"/>
              <a:t> sequence, and </a:t>
            </a:r>
            <a:r>
              <a:rPr lang="en-GB" sz="2000" dirty="0">
                <a:solidFill>
                  <a:srgbClr val="FF0000"/>
                </a:solidFill>
              </a:rPr>
              <a:t>transform</a:t>
            </a:r>
            <a:r>
              <a:rPr lang="en-GB" sz="2000" dirty="0"/>
              <a:t> into a </a:t>
            </a:r>
            <a:r>
              <a:rPr lang="en-GB" sz="2000" dirty="0">
                <a:solidFill>
                  <a:srgbClr val="FF0000"/>
                </a:solidFill>
              </a:rPr>
              <a:t>smaller representation</a:t>
            </a:r>
            <a:r>
              <a:rPr lang="en-GB" sz="2000" dirty="0"/>
              <a:t>. </a:t>
            </a:r>
          </a:p>
          <a:p>
            <a:r>
              <a:rPr lang="en-GB" sz="2000" dirty="0"/>
              <a:t>3. </a:t>
            </a:r>
            <a:r>
              <a:rPr lang="en-GB" sz="2000" dirty="0">
                <a:solidFill>
                  <a:srgbClr val="FF0000"/>
                </a:solidFill>
              </a:rPr>
              <a:t>Decoder</a:t>
            </a:r>
            <a:r>
              <a:rPr lang="en-GB" sz="2000" dirty="0"/>
              <a:t> network: </a:t>
            </a:r>
            <a:r>
              <a:rPr lang="en-GB" sz="2000" dirty="0">
                <a:solidFill>
                  <a:srgbClr val="FF0000"/>
                </a:solidFill>
              </a:rPr>
              <a:t>Generates</a:t>
            </a:r>
            <a:r>
              <a:rPr lang="en-GB" sz="2000" dirty="0"/>
              <a:t> a sequence based on Encoder as </a:t>
            </a:r>
            <a:r>
              <a:rPr lang="en-GB" sz="2000" dirty="0">
                <a:solidFill>
                  <a:srgbClr val="FF0000"/>
                </a:solidFill>
              </a:rPr>
              <a:t>output</a:t>
            </a:r>
            <a:r>
              <a:rPr lang="en-GB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504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A64513A-72E4-408B-B596-3A4D88452965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41677" y="1521172"/>
            <a:ext cx="8356076" cy="2879378"/>
          </a:xfrm>
        </p:spPr>
        <p:txBody>
          <a:bodyPr/>
          <a:lstStyle/>
          <a:p>
            <a:endParaRPr lang="en-GB" sz="2400" dirty="0"/>
          </a:p>
          <a:p>
            <a:r>
              <a:rPr lang="en-GB" sz="2400" dirty="0"/>
              <a:t>1.   </a:t>
            </a:r>
            <a:r>
              <a:rPr lang="en-GB" sz="2400" dirty="0">
                <a:solidFill>
                  <a:srgbClr val="FF0000"/>
                </a:solidFill>
              </a:rPr>
              <a:t>Traditional</a:t>
            </a:r>
            <a:r>
              <a:rPr lang="en-GB" sz="2400" dirty="0"/>
              <a:t> deep neural </a:t>
            </a:r>
            <a:r>
              <a:rPr lang="en-GB" sz="2400" dirty="0">
                <a:solidFill>
                  <a:srgbClr val="FF0000"/>
                </a:solidFill>
              </a:rPr>
              <a:t>networks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FF0000"/>
                </a:solidFill>
              </a:rPr>
              <a:t>only to solve </a:t>
            </a:r>
            <a:r>
              <a:rPr lang="en-GB" sz="2400" dirty="0"/>
              <a:t>problems with their </a:t>
            </a:r>
            <a:r>
              <a:rPr lang="en-GB" sz="2400" dirty="0">
                <a:solidFill>
                  <a:srgbClr val="FF0000"/>
                </a:solidFill>
              </a:rPr>
              <a:t>inputs and targets </a:t>
            </a:r>
            <a:r>
              <a:rPr lang="en-GB" sz="2400" dirty="0"/>
              <a:t>can be encoded in </a:t>
            </a:r>
            <a:r>
              <a:rPr lang="en-GB" sz="2400" dirty="0">
                <a:solidFill>
                  <a:srgbClr val="FF0000"/>
                </a:solidFill>
              </a:rPr>
              <a:t>fixed dimensionality</a:t>
            </a:r>
            <a:r>
              <a:rPr lang="en-GB" sz="2400" dirty="0"/>
              <a:t>.</a:t>
            </a:r>
          </a:p>
          <a:p>
            <a:r>
              <a:rPr lang="en-GB" sz="2400" dirty="0"/>
              <a:t>2.   Many </a:t>
            </a:r>
            <a:r>
              <a:rPr lang="en-GB" sz="2400" dirty="0">
                <a:solidFill>
                  <a:srgbClr val="FF0000"/>
                </a:solidFill>
              </a:rPr>
              <a:t>important problems </a:t>
            </a:r>
            <a:r>
              <a:rPr lang="en-GB" sz="2400" dirty="0"/>
              <a:t>are necessary to be expressed in sequences whose </a:t>
            </a:r>
            <a:r>
              <a:rPr lang="en-GB" sz="2400" dirty="0">
                <a:solidFill>
                  <a:srgbClr val="FF0000"/>
                </a:solidFill>
              </a:rPr>
              <a:t>lengths are not known in advance</a:t>
            </a:r>
            <a:r>
              <a:rPr lang="en-GB" sz="2400" dirty="0"/>
              <a:t>.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ABA025B-B7FF-47FA-B062-6FBC1A7C544C}"/>
              </a:ext>
            </a:extLst>
          </p:cNvPr>
          <p:cNvSpPr txBox="1"/>
          <p:nvPr/>
        </p:nvSpPr>
        <p:spPr>
          <a:xfrm>
            <a:off x="341677" y="1158865"/>
            <a:ext cx="7162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Why using S2S model?</a:t>
            </a:r>
          </a:p>
        </p:txBody>
      </p:sp>
    </p:spTree>
    <p:extLst>
      <p:ext uri="{BB962C8B-B14F-4D97-AF65-F5344CB8AC3E}">
        <p14:creationId xmlns:p14="http://schemas.microsoft.com/office/powerpoint/2010/main" val="451401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内容占位符 13">
            <a:extLst>
              <a:ext uri="{FF2B5EF4-FFF2-40B4-BE49-F238E27FC236}">
                <a16:creationId xmlns:a16="http://schemas.microsoft.com/office/drawing/2014/main" id="{DE653DD0-8C75-49E1-A665-953474B2F5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513" y="1940767"/>
            <a:ext cx="8579094" cy="2621902"/>
          </a:xfrm>
        </p:spPr>
      </p:pic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F1F1276F-7837-481D-9AE6-547CEACEAED6}"/>
              </a:ext>
            </a:extLst>
          </p:cNvPr>
          <p:cNvSpPr txBox="1">
            <a:spLocks/>
          </p:cNvSpPr>
          <p:nvPr/>
        </p:nvSpPr>
        <p:spPr>
          <a:xfrm>
            <a:off x="1004521" y="1144228"/>
            <a:ext cx="6858000" cy="315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Bef>
                <a:spcPts val="1000"/>
              </a:spcBef>
            </a:pPr>
            <a:r>
              <a:rPr lang="en-US" dirty="0">
                <a:solidFill>
                  <a:srgbClr val="E9E292"/>
                </a:solidFill>
              </a:rPr>
              <a:t>Example: English to German</a:t>
            </a:r>
          </a:p>
        </p:txBody>
      </p:sp>
    </p:spTree>
    <p:extLst>
      <p:ext uri="{BB962C8B-B14F-4D97-AF65-F5344CB8AC3E}">
        <p14:creationId xmlns:p14="http://schemas.microsoft.com/office/powerpoint/2010/main" val="1069727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CA1E6FB5-8A37-4AAE-82EA-EB43CD314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345" y="1974340"/>
            <a:ext cx="4100534" cy="236315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C6DDCCB-97E3-48ED-BEA8-271D2A77450F}"/>
              </a:ext>
            </a:extLst>
          </p:cNvPr>
          <p:cNvSpPr/>
          <p:nvPr/>
        </p:nvSpPr>
        <p:spPr>
          <a:xfrm>
            <a:off x="3892313" y="1241337"/>
            <a:ext cx="1435008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dirty="0">
                <a:solidFill>
                  <a:srgbClr val="E9E292"/>
                </a:solidFill>
              </a:rPr>
              <a:t>Attention Model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B38A5C-3B2A-4F6A-8218-B2E127059A29}"/>
              </a:ext>
            </a:extLst>
          </p:cNvPr>
          <p:cNvSpPr txBox="1"/>
          <p:nvPr/>
        </p:nvSpPr>
        <p:spPr>
          <a:xfrm>
            <a:off x="4743879" y="2397248"/>
            <a:ext cx="43313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An attention mechanism can: </a:t>
            </a:r>
          </a:p>
          <a:p>
            <a:endParaRPr lang="en-GB" sz="1600" dirty="0"/>
          </a:p>
          <a:p>
            <a:r>
              <a:rPr lang="en-GB" sz="1600" dirty="0"/>
              <a:t>let the </a:t>
            </a:r>
            <a:r>
              <a:rPr lang="en-GB" sz="1600" dirty="0">
                <a:solidFill>
                  <a:srgbClr val="FF0000"/>
                </a:solidFill>
              </a:rPr>
              <a:t>model learn what part </a:t>
            </a:r>
            <a:r>
              <a:rPr lang="en-GB" sz="1600" dirty="0"/>
              <a:t>of the input features </a:t>
            </a:r>
            <a:r>
              <a:rPr lang="en-GB" sz="1600" dirty="0">
                <a:solidFill>
                  <a:srgbClr val="FF0000"/>
                </a:solidFill>
              </a:rPr>
              <a:t>to attend </a:t>
            </a:r>
            <a:r>
              <a:rPr lang="en-GB" sz="1600" dirty="0"/>
              <a:t>based on the sentence input before and what it has produced so far. </a:t>
            </a:r>
          </a:p>
        </p:txBody>
      </p:sp>
    </p:spTree>
    <p:extLst>
      <p:ext uri="{BB962C8B-B14F-4D97-AF65-F5344CB8AC3E}">
        <p14:creationId xmlns:p14="http://schemas.microsoft.com/office/powerpoint/2010/main" val="211912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2">
            <a:extLst>
              <a:ext uri="{FF2B5EF4-FFF2-40B4-BE49-F238E27FC236}">
                <a16:creationId xmlns:a16="http://schemas.microsoft.com/office/drawing/2014/main" id="{7090DFC7-97B5-4964-9228-39E7CD114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EDF2F49-6D7E-4D49-BE9F-7D694A11C849}"/>
              </a:ext>
            </a:extLst>
          </p:cNvPr>
          <p:cNvSpPr/>
          <p:nvPr/>
        </p:nvSpPr>
        <p:spPr>
          <a:xfrm>
            <a:off x="3892313" y="1241337"/>
            <a:ext cx="1435008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dirty="0">
                <a:solidFill>
                  <a:srgbClr val="E9E292"/>
                </a:solidFill>
              </a:rPr>
              <a:t>Attention Model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18A438-92EF-4786-94DF-5779855D9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425" y="1860894"/>
            <a:ext cx="2266234" cy="2810840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61BB6517-2741-4FBE-956C-69F82E4C2F1D}"/>
              </a:ext>
            </a:extLst>
          </p:cNvPr>
          <p:cNvSpPr/>
          <p:nvPr/>
        </p:nvSpPr>
        <p:spPr>
          <a:xfrm>
            <a:off x="1454102" y="2767263"/>
            <a:ext cx="1333787" cy="65658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箭头: 燕尾形 11">
            <a:extLst>
              <a:ext uri="{FF2B5EF4-FFF2-40B4-BE49-F238E27FC236}">
                <a16:creationId xmlns:a16="http://schemas.microsoft.com/office/drawing/2014/main" id="{9A572DE3-5BF0-4D01-9AA6-83E8BEAD96EE}"/>
              </a:ext>
            </a:extLst>
          </p:cNvPr>
          <p:cNvSpPr/>
          <p:nvPr/>
        </p:nvSpPr>
        <p:spPr>
          <a:xfrm>
            <a:off x="3446957" y="2863516"/>
            <a:ext cx="1880364" cy="560327"/>
          </a:xfrm>
          <a:prstGeom prst="notched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821578B9-3752-4B8A-955C-F96B8748E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050" y="3266314"/>
            <a:ext cx="1636156" cy="934946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7BDC6D12-8DF6-4EE2-8BCB-B9B1C89838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7343" y="1941100"/>
            <a:ext cx="2313968" cy="930806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12EBA39-375E-4598-AA9E-17FA381F1E46}"/>
              </a:ext>
            </a:extLst>
          </p:cNvPr>
          <p:cNvSpPr/>
          <p:nvPr/>
        </p:nvSpPr>
        <p:spPr>
          <a:xfrm>
            <a:off x="1086280" y="3423842"/>
            <a:ext cx="2385690" cy="119628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0CA3F9BB-F009-4C9A-8817-3F0D236DABF8}"/>
              </a:ext>
            </a:extLst>
          </p:cNvPr>
          <p:cNvCxnSpPr/>
          <p:nvPr/>
        </p:nvCxnSpPr>
        <p:spPr>
          <a:xfrm>
            <a:off x="3808854" y="4201260"/>
            <a:ext cx="794084" cy="957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914678AE-9A72-48C1-A7D1-FA8131922FA2}"/>
              </a:ext>
            </a:extLst>
          </p:cNvPr>
          <p:cNvSpPr txBox="1"/>
          <p:nvPr/>
        </p:nvSpPr>
        <p:spPr>
          <a:xfrm>
            <a:off x="4692316" y="4152614"/>
            <a:ext cx="137804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Encoder</a:t>
            </a:r>
          </a:p>
        </p:txBody>
      </p:sp>
    </p:spTree>
    <p:extLst>
      <p:ext uri="{BB962C8B-B14F-4D97-AF65-F5344CB8AC3E}">
        <p14:creationId xmlns:p14="http://schemas.microsoft.com/office/powerpoint/2010/main" val="348623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2">
            <a:extLst>
              <a:ext uri="{FF2B5EF4-FFF2-40B4-BE49-F238E27FC236}">
                <a16:creationId xmlns:a16="http://schemas.microsoft.com/office/drawing/2014/main" id="{547161B8-B6F6-4460-8AB6-CCDFD19F7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D2970A0-0F08-4B91-973D-BEEAAF67226D}"/>
              </a:ext>
            </a:extLst>
          </p:cNvPr>
          <p:cNvSpPr/>
          <p:nvPr/>
        </p:nvSpPr>
        <p:spPr>
          <a:xfrm>
            <a:off x="3664368" y="1210045"/>
            <a:ext cx="1329275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dirty="0" err="1">
                <a:solidFill>
                  <a:srgbClr val="E9E292"/>
                </a:solidFill>
              </a:rPr>
              <a:t>AttentionTypes</a:t>
            </a:r>
            <a:endParaRPr lang="en-US" dirty="0">
              <a:solidFill>
                <a:srgbClr val="E9E292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47BEED0-F395-4604-B161-E4F5D9F20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761" y="2498997"/>
            <a:ext cx="2495177" cy="100369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694538D-1BDD-4B5F-89D5-4A17B4FC2B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6820" y="2341153"/>
            <a:ext cx="3537356" cy="59405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50721FA4-618B-4C45-8B0C-245FB29839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4443" y="3786374"/>
            <a:ext cx="3702110" cy="502755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860954D-03E1-494F-9157-D6FB6C6CC304}"/>
              </a:ext>
            </a:extLst>
          </p:cNvPr>
          <p:cNvSpPr txBox="1"/>
          <p:nvPr/>
        </p:nvSpPr>
        <p:spPr>
          <a:xfrm>
            <a:off x="5671457" y="2041071"/>
            <a:ext cx="255270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Content Based Attention: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7FDBAD8-E603-4074-9196-AF6DCBD5A326}"/>
              </a:ext>
            </a:extLst>
          </p:cNvPr>
          <p:cNvSpPr txBox="1"/>
          <p:nvPr/>
        </p:nvSpPr>
        <p:spPr>
          <a:xfrm>
            <a:off x="5633357" y="3387856"/>
            <a:ext cx="255270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Location Based Attention: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48512FC-6386-4D2D-8CDA-F0EFC923EA63}"/>
              </a:ext>
            </a:extLst>
          </p:cNvPr>
          <p:cNvSpPr txBox="1"/>
          <p:nvPr/>
        </p:nvSpPr>
        <p:spPr>
          <a:xfrm>
            <a:off x="395288" y="4140590"/>
            <a:ext cx="4844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The features of previous alignments a_i-1 need to go through a convolution layer to get </a:t>
            </a:r>
            <a:r>
              <a:rPr lang="en-GB" sz="1400" b="1" dirty="0" err="1"/>
              <a:t>f_ij</a:t>
            </a:r>
            <a:r>
              <a:rPr lang="en-GB" sz="1400" b="1" dirty="0"/>
              <a:t> </a:t>
            </a: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3BF8BC8F-1778-4AE2-BF4A-1130EA75DB22}"/>
              </a:ext>
            </a:extLst>
          </p:cNvPr>
          <p:cNvCxnSpPr>
            <a:endCxn id="19" idx="3"/>
          </p:cNvCxnSpPr>
          <p:nvPr/>
        </p:nvCxnSpPr>
        <p:spPr>
          <a:xfrm flipH="1">
            <a:off x="5239431" y="4140590"/>
            <a:ext cx="3550784" cy="26161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8A390C13-0716-4E00-B289-3252443F4783}"/>
              </a:ext>
            </a:extLst>
          </p:cNvPr>
          <p:cNvSpPr txBox="1"/>
          <p:nvPr/>
        </p:nvSpPr>
        <p:spPr>
          <a:xfrm>
            <a:off x="6003471" y="2836915"/>
            <a:ext cx="291582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solidFill>
                  <a:srgbClr val="FF0000"/>
                </a:solidFill>
              </a:rPr>
              <a:t>s is hidden state of Decoder</a:t>
            </a:r>
          </a:p>
          <a:p>
            <a:r>
              <a:rPr lang="en-GB" i="1" dirty="0">
                <a:solidFill>
                  <a:srgbClr val="FF0000"/>
                </a:solidFill>
              </a:rPr>
              <a:t>a is output of Encoder</a:t>
            </a:r>
          </a:p>
        </p:txBody>
      </p:sp>
      <p:cxnSp>
        <p:nvCxnSpPr>
          <p:cNvPr id="3" name="连接符: 肘形 2">
            <a:extLst>
              <a:ext uri="{FF2B5EF4-FFF2-40B4-BE49-F238E27FC236}">
                <a16:creationId xmlns:a16="http://schemas.microsoft.com/office/drawing/2014/main" id="{DF796C76-9910-432B-BC69-6A40F0B4F6C6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2206935" y="2191112"/>
            <a:ext cx="3464522" cy="456093"/>
          </a:xfrm>
          <a:prstGeom prst="bentConnector3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0874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3249230" cy="4634664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39C510D-392F-4B39-A075-76E0A974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7" y="685800"/>
            <a:ext cx="2743200" cy="21656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3600" dirty="0">
                <a:solidFill>
                  <a:srgbClr val="FFFFFF"/>
                </a:solidFill>
              </a:rPr>
              <a:t>Background Studying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2932700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994F7872-62B8-41A5-AD63-62EAA0089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3278" y="0"/>
            <a:ext cx="4572016" cy="4912259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0258A22A-D9A9-4B29-AD27-3A834775B509}"/>
              </a:ext>
            </a:extLst>
          </p:cNvPr>
          <p:cNvSpPr/>
          <p:nvPr/>
        </p:nvSpPr>
        <p:spPr>
          <a:xfrm>
            <a:off x="857313" y="3146361"/>
            <a:ext cx="2012154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dirty="0">
                <a:solidFill>
                  <a:srgbClr val="E9E292"/>
                </a:solidFill>
              </a:rPr>
              <a:t>Attention Align Example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D81BCA-6FA2-4424-88A2-E541CF4F9EE2}"/>
              </a:ext>
            </a:extLst>
          </p:cNvPr>
          <p:cNvSpPr/>
          <p:nvPr/>
        </p:nvSpPr>
        <p:spPr>
          <a:xfrm>
            <a:off x="4833257" y="2329543"/>
            <a:ext cx="500743" cy="386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4B984E1-0AA4-41AB-8833-561F2263CA1F}"/>
              </a:ext>
            </a:extLst>
          </p:cNvPr>
          <p:cNvSpPr/>
          <p:nvPr/>
        </p:nvSpPr>
        <p:spPr>
          <a:xfrm>
            <a:off x="4405408" y="2329544"/>
            <a:ext cx="678220" cy="43542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DF597D4-880B-447C-8D92-805557A8B36F}"/>
              </a:ext>
            </a:extLst>
          </p:cNvPr>
          <p:cNvSpPr/>
          <p:nvPr/>
        </p:nvSpPr>
        <p:spPr>
          <a:xfrm>
            <a:off x="6297386" y="337457"/>
            <a:ext cx="206828" cy="69668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573AC20-6709-454A-BB58-7D9E6F41A00C}"/>
              </a:ext>
            </a:extLst>
          </p:cNvPr>
          <p:cNvSpPr/>
          <p:nvPr/>
        </p:nvSpPr>
        <p:spPr>
          <a:xfrm>
            <a:off x="6101443" y="2174421"/>
            <a:ext cx="544286" cy="69668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7282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2">
            <a:extLst>
              <a:ext uri="{FF2B5EF4-FFF2-40B4-BE49-F238E27FC236}">
                <a16:creationId xmlns:a16="http://schemas.microsoft.com/office/drawing/2014/main" id="{75532160-A3DE-4B55-B8B7-0BA725F06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4EC376B-A6D0-41C3-BF9C-917DD8398F1D}"/>
              </a:ext>
            </a:extLst>
          </p:cNvPr>
          <p:cNvSpPr/>
          <p:nvPr/>
        </p:nvSpPr>
        <p:spPr>
          <a:xfrm>
            <a:off x="1040287" y="1210045"/>
            <a:ext cx="65774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Intermediate</a:t>
            </a:r>
            <a:r>
              <a:rPr lang="en-GB" sz="2000" b="1" dirty="0">
                <a:solidFill>
                  <a:srgbClr val="FFC000"/>
                </a:solidFill>
              </a:rPr>
              <a:t> </a:t>
            </a:r>
            <a:r>
              <a:rPr lang="en-GB" sz="2000" dirty="0">
                <a:solidFill>
                  <a:srgbClr val="E9E292"/>
                </a:solidFill>
              </a:rPr>
              <a:t>Feature</a:t>
            </a:r>
            <a:r>
              <a:rPr lang="en-GB" sz="2000" b="1" dirty="0">
                <a:solidFill>
                  <a:srgbClr val="FFC000"/>
                </a:solidFill>
              </a:rPr>
              <a:t> </a:t>
            </a:r>
            <a:r>
              <a:rPr lang="en-GB" sz="2000" dirty="0">
                <a:solidFill>
                  <a:srgbClr val="E9E292"/>
                </a:solidFill>
              </a:rPr>
              <a:t>Representation – Mel-spectrogram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F24EB96-227E-48A4-9EEC-3A8E47377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551" y="2251161"/>
            <a:ext cx="3825049" cy="180586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245301F-2CCB-4B6B-9624-2385671944CF}"/>
              </a:ext>
            </a:extLst>
          </p:cNvPr>
          <p:cNvSpPr txBox="1"/>
          <p:nvPr/>
        </p:nvSpPr>
        <p:spPr>
          <a:xfrm>
            <a:off x="4234543" y="2251161"/>
            <a:ext cx="45157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A spectrogram is a kind of </a:t>
            </a:r>
            <a:r>
              <a:rPr lang="en-GB" sz="1800" dirty="0">
                <a:solidFill>
                  <a:srgbClr val="FF0000"/>
                </a:solidFill>
              </a:rPr>
              <a:t>representation</a:t>
            </a:r>
            <a:r>
              <a:rPr lang="en-GB" sz="1800" dirty="0"/>
              <a:t> to </a:t>
            </a:r>
            <a:r>
              <a:rPr lang="en-GB" sz="1800" dirty="0">
                <a:solidFill>
                  <a:srgbClr val="FF0000"/>
                </a:solidFill>
              </a:rPr>
              <a:t>demonstrate</a:t>
            </a:r>
            <a:r>
              <a:rPr lang="en-GB" sz="1800" dirty="0"/>
              <a:t> the spectrum of </a:t>
            </a:r>
            <a:r>
              <a:rPr lang="en-GB" sz="1800" dirty="0">
                <a:solidFill>
                  <a:srgbClr val="FF0000"/>
                </a:solidFill>
              </a:rPr>
              <a:t>frequencies of sound</a:t>
            </a:r>
            <a:r>
              <a:rPr lang="en-GB" sz="1800" dirty="0"/>
              <a:t> because of their </a:t>
            </a:r>
            <a:r>
              <a:rPr lang="en-GB" sz="1800" dirty="0">
                <a:solidFill>
                  <a:srgbClr val="FF0000"/>
                </a:solidFill>
              </a:rPr>
              <a:t>attributes of varying with time.</a:t>
            </a:r>
          </a:p>
        </p:txBody>
      </p:sp>
    </p:spTree>
    <p:extLst>
      <p:ext uri="{BB962C8B-B14F-4D97-AF65-F5344CB8AC3E}">
        <p14:creationId xmlns:p14="http://schemas.microsoft.com/office/powerpoint/2010/main" val="306000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6AF427C1-8CF8-4F4B-BB86-A82325162CCD}"/>
              </a:ext>
            </a:extLst>
          </p:cNvPr>
          <p:cNvSpPr txBox="1"/>
          <p:nvPr/>
        </p:nvSpPr>
        <p:spPr>
          <a:xfrm>
            <a:off x="290719" y="930728"/>
            <a:ext cx="88532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Why we choose Mel-spectrogram to be the intermediate data?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34ADD39-2563-431F-997B-1436976136C3}"/>
              </a:ext>
            </a:extLst>
          </p:cNvPr>
          <p:cNvSpPr txBox="1"/>
          <p:nvPr/>
        </p:nvSpPr>
        <p:spPr>
          <a:xfrm>
            <a:off x="606877" y="2039737"/>
            <a:ext cx="76172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1. Firstly it is </a:t>
            </a:r>
            <a:r>
              <a:rPr lang="en-GB" sz="2000" dirty="0">
                <a:solidFill>
                  <a:srgbClr val="FF0000"/>
                </a:solidFill>
              </a:rPr>
              <a:t>easily computed </a:t>
            </a:r>
            <a:r>
              <a:rPr lang="en-GB" sz="2000" dirty="0"/>
              <a:t>from time-domain waveforms, which </a:t>
            </a:r>
            <a:r>
              <a:rPr lang="en-GB" sz="2000" dirty="0">
                <a:solidFill>
                  <a:srgbClr val="FF0000"/>
                </a:solidFill>
              </a:rPr>
              <a:t>helps</a:t>
            </a:r>
            <a:r>
              <a:rPr lang="en-GB" sz="2000" dirty="0"/>
              <a:t> us </a:t>
            </a:r>
            <a:r>
              <a:rPr lang="en-GB" sz="2000" dirty="0">
                <a:solidFill>
                  <a:srgbClr val="FF0000"/>
                </a:solidFill>
              </a:rPr>
              <a:t>train the two basic systems(Tacotron2 and </a:t>
            </a:r>
            <a:r>
              <a:rPr lang="en-GB" sz="2000" dirty="0" err="1">
                <a:solidFill>
                  <a:srgbClr val="FF0000"/>
                </a:solidFill>
              </a:rPr>
              <a:t>WaveNet</a:t>
            </a:r>
            <a:r>
              <a:rPr lang="en-GB" sz="2000" dirty="0">
                <a:solidFill>
                  <a:srgbClr val="FF0000"/>
                </a:solidFill>
              </a:rPr>
              <a:t>) separately</a:t>
            </a:r>
          </a:p>
          <a:p>
            <a:endParaRPr lang="en-GB" sz="2000" dirty="0"/>
          </a:p>
          <a:p>
            <a:r>
              <a:rPr lang="en-GB" sz="2000" dirty="0"/>
              <a:t>2. Secondly it is smoother than waveform samples and its loss can be </a:t>
            </a:r>
            <a:r>
              <a:rPr lang="en-GB" sz="2000" dirty="0">
                <a:solidFill>
                  <a:srgbClr val="FF0000"/>
                </a:solidFill>
              </a:rPr>
              <a:t>measured by squared error method</a:t>
            </a:r>
            <a:r>
              <a:rPr lang="en-GB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3302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3249230" cy="4634664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2E409200-1B28-4E9E-BB7A-0530EBFBF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7" y="685800"/>
            <a:ext cx="2743200" cy="21656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Transform</a:t>
            </a:r>
            <a:b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of</a:t>
            </a:r>
            <a:b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Mel-spectrogram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2932700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81B09783-F8AC-4E37-8BAA-89F9573CF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366" y="758256"/>
            <a:ext cx="4915159" cy="363294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5570439-72F3-4205-BABA-B4D8856571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0120" y="0"/>
            <a:ext cx="6811774" cy="510889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7C73993-2882-4A80-AA2D-C8059F2658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7750" y="0"/>
            <a:ext cx="7443633" cy="505963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78F87D9-EFC7-471E-84F7-15F9D8E1F3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0825" y="0"/>
            <a:ext cx="7345129" cy="530662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90C770A-F3D4-43F1-81A7-B6609A686A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07457" y="34603"/>
            <a:ext cx="8998794" cy="498762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B036A75-0DBF-47AA-9B0B-36AA82FA04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3641" y="1868822"/>
            <a:ext cx="8839495" cy="2168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29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2239" y="1231408"/>
            <a:ext cx="8457993" cy="2883392"/>
          </a:xfrm>
        </p:spPr>
        <p:txBody>
          <a:bodyPr/>
          <a:lstStyle/>
          <a:p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Background Studying</a:t>
            </a:r>
            <a:endParaRPr lang="zh-CN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Tacotron2 &amp; Compressed Tacotron2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 err="1"/>
              <a:t>WaveNet</a:t>
            </a:r>
            <a:r>
              <a:rPr lang="en-US" altLang="zh-CN" dirty="0"/>
              <a:t>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Implementation and Training</a:t>
            </a:r>
            <a:endParaRPr lang="zh-CN" alt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Evaluation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Summary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Q&amp;A</a:t>
            </a:r>
            <a:endParaRPr lang="zh-CN" altLang="en-US" dirty="0"/>
          </a:p>
          <a:p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22239" y="934373"/>
            <a:ext cx="8457993" cy="741760"/>
          </a:xfrm>
        </p:spPr>
        <p:txBody>
          <a:bodyPr/>
          <a:lstStyle/>
          <a:p>
            <a:r>
              <a:rPr lang="en-US" altLang="zh-CN" dirty="0"/>
              <a:t>Main Content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9664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2">
            <a:extLst>
              <a:ext uri="{FF2B5EF4-FFF2-40B4-BE49-F238E27FC236}">
                <a16:creationId xmlns:a16="http://schemas.microsoft.com/office/drawing/2014/main" id="{79929338-99D7-4EA5-A194-B4E8CB80D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Background Studying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B62E654-DD02-4CBE-8A37-0C52398B0BEB}"/>
              </a:ext>
            </a:extLst>
          </p:cNvPr>
          <p:cNvSpPr txBox="1"/>
          <p:nvPr/>
        </p:nvSpPr>
        <p:spPr>
          <a:xfrm>
            <a:off x="4240822" y="3271597"/>
            <a:ext cx="4566558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Zoneout</a:t>
            </a:r>
            <a:r>
              <a:rPr lang="en-GB" dirty="0"/>
              <a:t>, a novel method for regularizing RNNs.</a:t>
            </a:r>
          </a:p>
          <a:p>
            <a:pPr marL="342900" indent="-342900">
              <a:buAutoNum type="arabicPeriod"/>
            </a:pPr>
            <a:r>
              <a:rPr lang="en-GB" dirty="0"/>
              <a:t>Each timestep, </a:t>
            </a:r>
            <a:r>
              <a:rPr lang="en-GB" dirty="0" err="1"/>
              <a:t>zoneout</a:t>
            </a:r>
            <a:r>
              <a:rPr lang="en-GB" dirty="0"/>
              <a:t> stochastically forces some hidden units to </a:t>
            </a:r>
            <a:r>
              <a:rPr lang="en-GB" b="1" dirty="0">
                <a:solidFill>
                  <a:srgbClr val="FF0000"/>
                </a:solidFill>
              </a:rPr>
              <a:t>maintain</a:t>
            </a:r>
            <a:r>
              <a:rPr lang="en-GB" dirty="0"/>
              <a:t> their </a:t>
            </a:r>
            <a:r>
              <a:rPr lang="en-GB" b="1" dirty="0">
                <a:solidFill>
                  <a:srgbClr val="FF0000"/>
                </a:solidFill>
              </a:rPr>
              <a:t>previous</a:t>
            </a:r>
            <a:r>
              <a:rPr lang="en-GB" dirty="0"/>
              <a:t> values. </a:t>
            </a:r>
          </a:p>
          <a:p>
            <a:pPr marL="342900" indent="-342900">
              <a:buAutoNum type="arabicPeriod"/>
            </a:pPr>
            <a:r>
              <a:rPr lang="en-GB" dirty="0"/>
              <a:t>Uses random noise to train a pseudo-ensemble, improving generalization.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200CF24-FB4A-474C-A064-CECA25D6C03D}"/>
              </a:ext>
            </a:extLst>
          </p:cNvPr>
          <p:cNvSpPr/>
          <p:nvPr/>
        </p:nvSpPr>
        <p:spPr>
          <a:xfrm>
            <a:off x="3153850" y="1210045"/>
            <a:ext cx="23503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Dropout &amp; </a:t>
            </a:r>
            <a:r>
              <a:rPr lang="en-GB" sz="2000" dirty="0" err="1">
                <a:solidFill>
                  <a:srgbClr val="E9E292"/>
                </a:solidFill>
              </a:rPr>
              <a:t>Zoneout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E0AAB72-7BEA-49BA-A925-C7B94A18E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83971"/>
            <a:ext cx="4052938" cy="201870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8917D8B-75C6-467C-B3E0-D0121EB17B88}"/>
              </a:ext>
            </a:extLst>
          </p:cNvPr>
          <p:cNvSpPr txBox="1"/>
          <p:nvPr/>
        </p:nvSpPr>
        <p:spPr>
          <a:xfrm>
            <a:off x="4240822" y="2213959"/>
            <a:ext cx="467708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Dropout:</a:t>
            </a:r>
          </a:p>
          <a:p>
            <a:r>
              <a:rPr lang="en-GB" dirty="0">
                <a:solidFill>
                  <a:srgbClr val="FF0000"/>
                </a:solidFill>
              </a:rPr>
              <a:t>Dropping</a:t>
            </a:r>
            <a:r>
              <a:rPr lang="en-GB" dirty="0"/>
              <a:t> out units (both hidden and visible) in a Neural Network</a:t>
            </a:r>
            <a:endParaRPr lang="en-GB" u="sng" dirty="0"/>
          </a:p>
        </p:txBody>
      </p:sp>
    </p:spTree>
    <p:extLst>
      <p:ext uri="{BB962C8B-B14F-4D97-AF65-F5344CB8AC3E}">
        <p14:creationId xmlns:p14="http://schemas.microsoft.com/office/powerpoint/2010/main" val="570675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510167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BC2D73-7B79-4AA3-AAF3-5694ADEB2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0" y="1234809"/>
            <a:ext cx="2390331" cy="2352919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2000" dirty="0">
                <a:solidFill>
                  <a:srgbClr val="FFFFFF"/>
                </a:solidFill>
              </a:rPr>
              <a:t>Network</a:t>
            </a:r>
            <a:br>
              <a:rPr lang="en-US" sz="2000" dirty="0">
                <a:solidFill>
                  <a:srgbClr val="FFFFFF"/>
                </a:solidFill>
              </a:rPr>
            </a:br>
            <a:r>
              <a:rPr lang="en-US" sz="2000" dirty="0">
                <a:solidFill>
                  <a:srgbClr val="FFFFFF"/>
                </a:solidFill>
              </a:rPr>
              <a:t>Design</a:t>
            </a:r>
            <a:endParaRPr lang="en-US" sz="2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04712C7-185F-429E-BDDB-A87C9E223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429" y="506358"/>
            <a:ext cx="4915159" cy="3951108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EA7AA0A0-69C7-4B6D-817A-3C9E507051F4}"/>
              </a:ext>
            </a:extLst>
          </p:cNvPr>
          <p:cNvSpPr/>
          <p:nvPr/>
        </p:nvSpPr>
        <p:spPr>
          <a:xfrm>
            <a:off x="3554923" y="3812292"/>
            <a:ext cx="4806665" cy="51220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5EF5B94-EFF1-470B-BE1D-0B87A4C73860}"/>
              </a:ext>
            </a:extLst>
          </p:cNvPr>
          <p:cNvSpPr/>
          <p:nvPr/>
        </p:nvSpPr>
        <p:spPr>
          <a:xfrm>
            <a:off x="3473566" y="2063703"/>
            <a:ext cx="4842423" cy="1071383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192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D93936D4-F6C2-466C-8DAE-D802FEF8756B}"/>
              </a:ext>
            </a:extLst>
          </p:cNvPr>
          <p:cNvSpPr/>
          <p:nvPr/>
        </p:nvSpPr>
        <p:spPr>
          <a:xfrm>
            <a:off x="3204344" y="1210045"/>
            <a:ext cx="224933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Encoder Structure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6EEE76-5D13-40A9-8621-F9EA53323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28" y="1410100"/>
            <a:ext cx="1745874" cy="351384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264457C-194E-4BE9-A57D-7AFE3E903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7165" y="2244881"/>
            <a:ext cx="4182836" cy="16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564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15433598-25DD-4A88-B215-4EA128598DC2}"/>
              </a:ext>
            </a:extLst>
          </p:cNvPr>
          <p:cNvSpPr txBox="1"/>
          <p:nvPr/>
        </p:nvSpPr>
        <p:spPr>
          <a:xfrm>
            <a:off x="4202936" y="2308961"/>
            <a:ext cx="465970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CMU Pronouncing Library: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Consisting of about </a:t>
            </a:r>
            <a:r>
              <a:rPr lang="en-GB" dirty="0">
                <a:solidFill>
                  <a:srgbClr val="FF0000"/>
                </a:solidFill>
              </a:rPr>
              <a:t>134,000 words and corresponding pronunciations.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It is an pronunciation dictionary by </a:t>
            </a:r>
            <a:r>
              <a:rPr lang="en-GB" dirty="0">
                <a:solidFill>
                  <a:srgbClr val="FF0000"/>
                </a:solidFill>
              </a:rPr>
              <a:t>transforming</a:t>
            </a:r>
            <a:r>
              <a:rPr lang="en-GB" dirty="0"/>
              <a:t> the </a:t>
            </a:r>
            <a:r>
              <a:rPr lang="en-GB" dirty="0">
                <a:solidFill>
                  <a:srgbClr val="FF0000"/>
                </a:solidFill>
              </a:rPr>
              <a:t>word</a:t>
            </a:r>
            <a:r>
              <a:rPr lang="en-GB" dirty="0"/>
              <a:t> in text </a:t>
            </a:r>
            <a:r>
              <a:rPr lang="en-GB" dirty="0">
                <a:solidFill>
                  <a:srgbClr val="FF0000"/>
                </a:solidFill>
              </a:rPr>
              <a:t>to</a:t>
            </a:r>
            <a:r>
              <a:rPr lang="en-GB" dirty="0"/>
              <a:t> which can be </a:t>
            </a:r>
            <a:r>
              <a:rPr lang="en-GB" dirty="0">
                <a:solidFill>
                  <a:srgbClr val="FF0000"/>
                </a:solidFill>
              </a:rPr>
              <a:t>read</a:t>
            </a:r>
            <a:r>
              <a:rPr lang="en-GB" dirty="0"/>
              <a:t> </a:t>
            </a:r>
            <a:r>
              <a:rPr lang="en-GB" dirty="0">
                <a:solidFill>
                  <a:srgbClr val="FF0000"/>
                </a:solidFill>
              </a:rPr>
              <a:t>by</a:t>
            </a:r>
            <a:r>
              <a:rPr lang="en-GB" dirty="0"/>
              <a:t> </a:t>
            </a:r>
            <a:r>
              <a:rPr lang="en-GB" dirty="0">
                <a:solidFill>
                  <a:srgbClr val="FF0000"/>
                </a:solidFill>
              </a:rPr>
              <a:t>machine</a:t>
            </a:r>
            <a:r>
              <a:rPr lang="en-GB" dirty="0"/>
              <a:t> for North American English.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F87E9F9-EC1B-49D4-BCD9-97BA98B857EC}"/>
              </a:ext>
            </a:extLst>
          </p:cNvPr>
          <p:cNvSpPr/>
          <p:nvPr/>
        </p:nvSpPr>
        <p:spPr>
          <a:xfrm>
            <a:off x="3248331" y="1210045"/>
            <a:ext cx="21613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Word Embedding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914C36F-2C3D-4D34-95EB-84BE1D877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22" y="2255980"/>
            <a:ext cx="3991376" cy="148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121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3249230" cy="4634664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75" y="716738"/>
            <a:ext cx="3093484" cy="21656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3600" dirty="0">
                <a:solidFill>
                  <a:srgbClr val="FFFFFF"/>
                </a:solidFill>
              </a:rPr>
              <a:t>Word Embedding</a:t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Example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2932700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86DB60A6-878A-4912-BBD4-F040EE71A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366" y="430490"/>
            <a:ext cx="4915159" cy="428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634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07344724-19B7-415F-8B46-42E7F734B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9720" y="1733124"/>
            <a:ext cx="6432370" cy="2958671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9676FD4B-B24A-428E-8A16-C9B46E9EAF60}"/>
              </a:ext>
            </a:extLst>
          </p:cNvPr>
          <p:cNvSpPr/>
          <p:nvPr/>
        </p:nvSpPr>
        <p:spPr>
          <a:xfrm>
            <a:off x="2749799" y="1210045"/>
            <a:ext cx="31584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Word Embedding Process</a:t>
            </a:r>
            <a:endParaRPr lang="en-US" sz="2000" dirty="0">
              <a:solidFill>
                <a:srgbClr val="E9E2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550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7918C97D-FCAD-4FCC-AD90-300953FC6FF4}"/>
              </a:ext>
            </a:extLst>
          </p:cNvPr>
          <p:cNvSpPr/>
          <p:nvPr/>
        </p:nvSpPr>
        <p:spPr>
          <a:xfrm>
            <a:off x="1849012" y="1210045"/>
            <a:ext cx="49600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Why using Convolution Layer in Encoder?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5A29AD4-B552-4D3E-AFF0-0543FAE1AF93}"/>
              </a:ext>
            </a:extLst>
          </p:cNvPr>
          <p:cNvSpPr txBox="1"/>
          <p:nvPr/>
        </p:nvSpPr>
        <p:spPr>
          <a:xfrm>
            <a:off x="2052244" y="1733125"/>
            <a:ext cx="654861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1. Similarly in image process to extract local correlations between each pixels, CNN can be applied to character embedding matrix to </a:t>
            </a:r>
            <a:r>
              <a:rPr lang="en-GB" sz="1800" dirty="0">
                <a:solidFill>
                  <a:srgbClr val="FF0000"/>
                </a:solidFill>
              </a:rPr>
              <a:t>find correlations between characters.</a:t>
            </a:r>
          </a:p>
          <a:p>
            <a:endParaRPr lang="en-GB" sz="1800" dirty="0"/>
          </a:p>
          <a:p>
            <a:r>
              <a:rPr lang="en-GB" sz="1800" dirty="0"/>
              <a:t>2 Using CNN layers gives Tacotron2 a </a:t>
            </a:r>
            <a:r>
              <a:rPr lang="en-GB" sz="1800" dirty="0">
                <a:solidFill>
                  <a:srgbClr val="FF0000"/>
                </a:solidFill>
              </a:rPr>
              <a:t>long-term independent context</a:t>
            </a:r>
          </a:p>
          <a:p>
            <a:r>
              <a:rPr lang="en-GB" sz="1800" dirty="0"/>
              <a:t>For example, </a:t>
            </a:r>
            <a:r>
              <a:rPr lang="en-GB" sz="1800" dirty="0">
                <a:solidFill>
                  <a:srgbClr val="FF0000"/>
                </a:solidFill>
              </a:rPr>
              <a:t>Floor and Flour</a:t>
            </a:r>
            <a:r>
              <a:rPr lang="en-GB" sz="1800" dirty="0"/>
              <a:t>,  similar spell but different pronunciation</a:t>
            </a:r>
            <a:r>
              <a:rPr lang="en-GB" dirty="0"/>
              <a:t> </a:t>
            </a:r>
          </a:p>
          <a:p>
            <a:endParaRPr lang="en-GB" sz="1800" dirty="0"/>
          </a:p>
          <a:p>
            <a:r>
              <a:rPr lang="en-GB" sz="1800" dirty="0"/>
              <a:t>3. Can make model </a:t>
            </a:r>
            <a:r>
              <a:rPr lang="en-GB" sz="1800" dirty="0">
                <a:solidFill>
                  <a:srgbClr val="FF0000"/>
                </a:solidFill>
              </a:rPr>
              <a:t>robust</a:t>
            </a:r>
            <a:r>
              <a:rPr lang="en-GB" sz="1800" dirty="0"/>
              <a:t> in the situation of some words </a:t>
            </a:r>
            <a:r>
              <a:rPr lang="en-GB" sz="1800" dirty="0">
                <a:solidFill>
                  <a:srgbClr val="FF0000"/>
                </a:solidFill>
              </a:rPr>
              <a:t>with silent characters </a:t>
            </a:r>
            <a:r>
              <a:rPr lang="en-GB" sz="1800" dirty="0"/>
              <a:t>such as ’k’ in ’know’ and ’d’ in ’</a:t>
            </a:r>
            <a:r>
              <a:rPr lang="en-GB" sz="1800" dirty="0" err="1"/>
              <a:t>django</a:t>
            </a:r>
            <a:r>
              <a:rPr lang="en-GB" sz="1800" dirty="0"/>
              <a:t>’.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E22C093-B800-4699-B49D-7F8119AFA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0100"/>
            <a:ext cx="1745874" cy="3513847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0F14CFD7-48CF-43E3-ACE5-07C5CB1DD1AF}"/>
              </a:ext>
            </a:extLst>
          </p:cNvPr>
          <p:cNvSpPr/>
          <p:nvPr/>
        </p:nvSpPr>
        <p:spPr>
          <a:xfrm>
            <a:off x="161567" y="3221026"/>
            <a:ext cx="1584307" cy="83600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5849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88242883-1DAC-489C-B3CE-4735A7D1A9F8}"/>
              </a:ext>
            </a:extLst>
          </p:cNvPr>
          <p:cNvSpPr/>
          <p:nvPr/>
        </p:nvSpPr>
        <p:spPr>
          <a:xfrm>
            <a:off x="3360646" y="1210045"/>
            <a:ext cx="19367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Attention  Used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E77FE14-EC9D-4D15-8BCE-D480BD34F8C7}"/>
              </a:ext>
            </a:extLst>
          </p:cNvPr>
          <p:cNvSpPr txBox="1"/>
          <p:nvPr/>
        </p:nvSpPr>
        <p:spPr>
          <a:xfrm>
            <a:off x="395653" y="1973178"/>
            <a:ext cx="84669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Tacotron2 adapted a type of model of </a:t>
            </a:r>
            <a:r>
              <a:rPr lang="en-GB" sz="2000" dirty="0">
                <a:solidFill>
                  <a:srgbClr val="FF0000"/>
                </a:solidFill>
              </a:rPr>
              <a:t>hybrid attention</a:t>
            </a:r>
            <a:r>
              <a:rPr lang="en-GB" sz="2000" dirty="0"/>
              <a:t>, which is the mix of two previous described attention models.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BC16079-123B-4C6D-9277-F1614AAA6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260" y="2625172"/>
            <a:ext cx="7853520" cy="88598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A4E7E83-3501-4BA2-A97F-27268D7FF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6567" y="3687992"/>
            <a:ext cx="1834831" cy="73807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6C88F5C-4D5C-42D0-9720-F7F9783F95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9058" y="3511155"/>
            <a:ext cx="1834831" cy="1048475"/>
          </a:xfrm>
          <a:prstGeom prst="rect">
            <a:avLst/>
          </a:prstGeom>
        </p:spPr>
      </p:pic>
      <p:cxnSp>
        <p:nvCxnSpPr>
          <p:cNvPr id="15" name="连接符: 肘形 14">
            <a:extLst>
              <a:ext uri="{FF2B5EF4-FFF2-40B4-BE49-F238E27FC236}">
                <a16:creationId xmlns:a16="http://schemas.microsoft.com/office/drawing/2014/main" id="{7BC8199F-6605-46F8-8C11-1AEFE67E5404}"/>
              </a:ext>
            </a:extLst>
          </p:cNvPr>
          <p:cNvCxnSpPr>
            <a:endCxn id="10" idx="1"/>
          </p:cNvCxnSpPr>
          <p:nvPr/>
        </p:nvCxnSpPr>
        <p:spPr>
          <a:xfrm>
            <a:off x="854529" y="3314700"/>
            <a:ext cx="892038" cy="742327"/>
          </a:xfrm>
          <a:prstGeom prst="bentConnector3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C35BB83D-3355-42B5-A60E-14A0F6BCAD57}"/>
              </a:ext>
            </a:extLst>
          </p:cNvPr>
          <p:cNvCxnSpPr>
            <a:stCxn id="10" idx="3"/>
            <a:endCxn id="13" idx="1"/>
          </p:cNvCxnSpPr>
          <p:nvPr/>
        </p:nvCxnSpPr>
        <p:spPr>
          <a:xfrm flipV="1">
            <a:off x="3581398" y="4035393"/>
            <a:ext cx="1667660" cy="2163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17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3249230" cy="4634664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7" y="685800"/>
            <a:ext cx="2743200" cy="21656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2932700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B438700A-2AB8-4DE4-860B-39AE12B1D1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2335" y="235080"/>
            <a:ext cx="4219405" cy="4410597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42E6A57F-A26B-4454-AFE0-035467AE077F}"/>
              </a:ext>
            </a:extLst>
          </p:cNvPr>
          <p:cNvSpPr/>
          <p:nvPr/>
        </p:nvSpPr>
        <p:spPr>
          <a:xfrm>
            <a:off x="790801" y="3263350"/>
            <a:ext cx="22637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Decoder Structure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E86F011-7445-4254-9FF2-2FEA8283FCF4}"/>
              </a:ext>
            </a:extLst>
          </p:cNvPr>
          <p:cNvSpPr/>
          <p:nvPr/>
        </p:nvSpPr>
        <p:spPr>
          <a:xfrm>
            <a:off x="6376737" y="484701"/>
            <a:ext cx="666893" cy="1615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EEC3636-F63F-4378-9A13-3F10E4002D67}"/>
              </a:ext>
            </a:extLst>
          </p:cNvPr>
          <p:cNvSpPr txBox="1"/>
          <p:nvPr/>
        </p:nvSpPr>
        <p:spPr>
          <a:xfrm>
            <a:off x="6644869" y="1605357"/>
            <a:ext cx="2650385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Pre-Net:</a:t>
            </a:r>
          </a:p>
          <a:p>
            <a:r>
              <a:rPr lang="en-GB" dirty="0">
                <a:solidFill>
                  <a:srgbClr val="FF0000"/>
                </a:solidFill>
              </a:rPr>
              <a:t>2-fully connected layers of 256 hidden </a:t>
            </a:r>
            <a:r>
              <a:rPr lang="en-GB" dirty="0" err="1">
                <a:solidFill>
                  <a:srgbClr val="FF0000"/>
                </a:solidFill>
              </a:rPr>
              <a:t>ReLU</a:t>
            </a:r>
            <a:r>
              <a:rPr lang="en-GB" dirty="0">
                <a:solidFill>
                  <a:srgbClr val="FF0000"/>
                </a:solidFill>
              </a:rPr>
              <a:t> units</a:t>
            </a:r>
          </a:p>
          <a:p>
            <a:endParaRPr lang="en-GB" dirty="0">
              <a:solidFill>
                <a:srgbClr val="FF0000"/>
              </a:solidFill>
            </a:endParaRPr>
          </a:p>
          <a:p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ED9F9DD-CEBE-4629-93A7-1BF2BD3BA4ED}"/>
              </a:ext>
            </a:extLst>
          </p:cNvPr>
          <p:cNvSpPr/>
          <p:nvPr/>
        </p:nvSpPr>
        <p:spPr>
          <a:xfrm>
            <a:off x="7484788" y="336256"/>
            <a:ext cx="899504" cy="5128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411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CB9FCE40-9144-4B96-8292-C6FC68ACCC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255" y="1140087"/>
            <a:ext cx="3360354" cy="351262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B730CAE1-A050-407F-BE4E-478FF97BD0EE}"/>
              </a:ext>
            </a:extLst>
          </p:cNvPr>
          <p:cNvSpPr/>
          <p:nvPr/>
        </p:nvSpPr>
        <p:spPr>
          <a:xfrm>
            <a:off x="3885999" y="1163585"/>
            <a:ext cx="24673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Data Flow in Details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B531E82-7157-414C-94A8-BC7E3DD134EB}"/>
              </a:ext>
            </a:extLst>
          </p:cNvPr>
          <p:cNvSpPr txBox="1"/>
          <p:nvPr/>
        </p:nvSpPr>
        <p:spPr>
          <a:xfrm>
            <a:off x="3604422" y="1767723"/>
            <a:ext cx="5398636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1600" dirty="0"/>
              <a:t>Pre-net will process the </a:t>
            </a:r>
            <a:r>
              <a:rPr lang="en-GB" sz="1600" dirty="0">
                <a:solidFill>
                  <a:srgbClr val="FF0000"/>
                </a:solidFill>
              </a:rPr>
              <a:t>prediction</a:t>
            </a:r>
            <a:r>
              <a:rPr lang="en-GB" sz="1600" dirty="0"/>
              <a:t> from </a:t>
            </a:r>
            <a:r>
              <a:rPr lang="en-GB" sz="1600" dirty="0">
                <a:solidFill>
                  <a:srgbClr val="FF0000"/>
                </a:solidFill>
              </a:rPr>
              <a:t>last step</a:t>
            </a:r>
          </a:p>
          <a:p>
            <a:pPr marL="342900" indent="-342900">
              <a:buAutoNum type="arabicPeriod"/>
            </a:pPr>
            <a:endParaRPr lang="en-GB" sz="1600" dirty="0"/>
          </a:p>
          <a:p>
            <a:r>
              <a:rPr lang="en-GB" sz="1600" dirty="0"/>
              <a:t>2. Output will be </a:t>
            </a:r>
            <a:r>
              <a:rPr lang="en-GB" sz="1600" dirty="0">
                <a:solidFill>
                  <a:srgbClr val="FF0000"/>
                </a:solidFill>
              </a:rPr>
              <a:t>concatenated</a:t>
            </a:r>
            <a:r>
              <a:rPr lang="en-GB" sz="1600" dirty="0"/>
              <a:t> with the </a:t>
            </a:r>
            <a:r>
              <a:rPr lang="en-GB" sz="1600" dirty="0">
                <a:solidFill>
                  <a:srgbClr val="FF0000"/>
                </a:solidFill>
              </a:rPr>
              <a:t>context</a:t>
            </a:r>
            <a:r>
              <a:rPr lang="en-GB" sz="1600" dirty="0"/>
              <a:t> </a:t>
            </a:r>
            <a:r>
              <a:rPr lang="en-GB" sz="1600" dirty="0">
                <a:solidFill>
                  <a:srgbClr val="FF0000"/>
                </a:solidFill>
              </a:rPr>
              <a:t>vector</a:t>
            </a:r>
            <a:r>
              <a:rPr lang="en-GB" sz="1600" dirty="0"/>
              <a:t> made by Attention</a:t>
            </a:r>
          </a:p>
          <a:p>
            <a:endParaRPr lang="en-GB" sz="1600" dirty="0"/>
          </a:p>
          <a:p>
            <a:r>
              <a:rPr lang="en-GB" sz="1600" dirty="0"/>
              <a:t>3. </a:t>
            </a:r>
            <a:r>
              <a:rPr lang="en-GB" sz="1600" dirty="0">
                <a:solidFill>
                  <a:srgbClr val="FF0000"/>
                </a:solidFill>
              </a:rPr>
              <a:t>Feed</a:t>
            </a:r>
            <a:r>
              <a:rPr lang="en-GB" sz="1600" dirty="0"/>
              <a:t> </a:t>
            </a:r>
            <a:r>
              <a:rPr lang="en-GB" sz="1600" dirty="0">
                <a:solidFill>
                  <a:srgbClr val="FF0000"/>
                </a:solidFill>
              </a:rPr>
              <a:t>to</a:t>
            </a:r>
            <a:r>
              <a:rPr lang="en-GB" sz="1600" dirty="0"/>
              <a:t> a stack of 2 Bi-directional </a:t>
            </a:r>
            <a:r>
              <a:rPr lang="en-GB" sz="1600" dirty="0">
                <a:solidFill>
                  <a:srgbClr val="FF0000"/>
                </a:solidFill>
              </a:rPr>
              <a:t>LSTM</a:t>
            </a:r>
            <a:r>
              <a:rPr lang="en-GB" sz="1600" dirty="0"/>
              <a:t> layers</a:t>
            </a:r>
          </a:p>
          <a:p>
            <a:endParaRPr lang="en-GB" sz="1600" dirty="0"/>
          </a:p>
          <a:p>
            <a:r>
              <a:rPr lang="en-GB" sz="1600" dirty="0"/>
              <a:t>4. The </a:t>
            </a:r>
            <a:r>
              <a:rPr lang="en-GB" sz="1600" dirty="0">
                <a:solidFill>
                  <a:srgbClr val="FF0000"/>
                </a:solidFill>
              </a:rPr>
              <a:t>concatenation of the LSTM </a:t>
            </a:r>
            <a:r>
              <a:rPr lang="en-GB" sz="1600" dirty="0"/>
              <a:t>output and the </a:t>
            </a:r>
            <a:r>
              <a:rPr lang="en-GB" sz="1600" dirty="0">
                <a:solidFill>
                  <a:srgbClr val="FF0000"/>
                </a:solidFill>
              </a:rPr>
              <a:t>context vector</a:t>
            </a:r>
            <a:r>
              <a:rPr lang="en-GB" sz="1600" dirty="0"/>
              <a:t> from attention net will be projected within a liner transform</a:t>
            </a:r>
          </a:p>
          <a:p>
            <a:endParaRPr lang="en-GB" sz="1600" dirty="0"/>
          </a:p>
          <a:p>
            <a:r>
              <a:rPr lang="en-GB" sz="1600" dirty="0"/>
              <a:t>5. Liner Projection then</a:t>
            </a:r>
            <a:r>
              <a:rPr lang="en-GB" sz="1600" dirty="0">
                <a:solidFill>
                  <a:srgbClr val="FF0000"/>
                </a:solidFill>
              </a:rPr>
              <a:t> into 5-layer convolutional network</a:t>
            </a:r>
          </a:p>
          <a:p>
            <a:endParaRPr lang="en-GB" sz="1600" dirty="0">
              <a:solidFill>
                <a:srgbClr val="FF0000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8D08B65-EC0D-407A-BED1-C8A42003C353}"/>
              </a:ext>
            </a:extLst>
          </p:cNvPr>
          <p:cNvSpPr/>
          <p:nvPr/>
        </p:nvSpPr>
        <p:spPr>
          <a:xfrm>
            <a:off x="2545223" y="1253684"/>
            <a:ext cx="899504" cy="5128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B526551-6807-45C4-A9FB-1E3FD63E14AC}"/>
              </a:ext>
            </a:extLst>
          </p:cNvPr>
          <p:cNvSpPr/>
          <p:nvPr/>
        </p:nvSpPr>
        <p:spPr>
          <a:xfrm>
            <a:off x="1985469" y="1312199"/>
            <a:ext cx="540848" cy="164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0719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510167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BC2D73-7B79-4AA3-AAF3-5694ADEB2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538" y="1597209"/>
            <a:ext cx="3232542" cy="2031956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</a:t>
            </a:r>
            <a:b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sTUDY</a:t>
            </a:r>
            <a:endParaRPr lang="en-US" sz="2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EE0847D3-FFE1-4819-9F7F-63FE7ADA4DE6}"/>
              </a:ext>
            </a:extLst>
          </p:cNvPr>
          <p:cNvSpPr txBox="1">
            <a:spLocks/>
          </p:cNvSpPr>
          <p:nvPr/>
        </p:nvSpPr>
        <p:spPr>
          <a:xfrm>
            <a:off x="3533774" y="1559066"/>
            <a:ext cx="8457993" cy="2883392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GB" sz="2400" dirty="0"/>
              <a:t>RNN &amp; LSTM Introduction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GB" sz="2400" dirty="0"/>
              <a:t>Sequence-to-sequence Introduction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GB" sz="2400" dirty="0"/>
              <a:t>Attention Mechanism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GB" sz="2400" dirty="0"/>
              <a:t>Mel-spectrogram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GB" sz="2400" dirty="0"/>
              <a:t>Dropout &amp; </a:t>
            </a:r>
            <a:r>
              <a:rPr lang="en-GB" sz="2400" dirty="0" err="1"/>
              <a:t>Zoneout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319411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273FDC3-1A31-40CF-A65C-E8914D83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Network design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A920BAE-15A0-4B8F-AA72-1E219103DA2F}"/>
              </a:ext>
            </a:extLst>
          </p:cNvPr>
          <p:cNvSpPr/>
          <p:nvPr/>
        </p:nvSpPr>
        <p:spPr>
          <a:xfrm>
            <a:off x="2568771" y="1187648"/>
            <a:ext cx="352051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>
                <a:solidFill>
                  <a:srgbClr val="E9E292"/>
                </a:solidFill>
              </a:rPr>
              <a:t>Compressed Network Design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9700052-6048-49B6-BC8B-FAF5521AD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653" y="1741980"/>
            <a:ext cx="3589758" cy="288566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BAFD0A47-5338-49FD-8581-3FE592175388}"/>
              </a:ext>
            </a:extLst>
          </p:cNvPr>
          <p:cNvSpPr/>
          <p:nvPr/>
        </p:nvSpPr>
        <p:spPr>
          <a:xfrm>
            <a:off x="347197" y="2244749"/>
            <a:ext cx="1020965" cy="50876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CCDF4FCC-140D-4641-B86A-802E8ABD7DD1}"/>
              </a:ext>
            </a:extLst>
          </p:cNvPr>
          <p:cNvCxnSpPr/>
          <p:nvPr/>
        </p:nvCxnSpPr>
        <p:spPr>
          <a:xfrm>
            <a:off x="1368162" y="2406067"/>
            <a:ext cx="3870731" cy="996902"/>
          </a:xfrm>
          <a:prstGeom prst="straightConnector1">
            <a:avLst/>
          </a:prstGeom>
          <a:ln w="38100">
            <a:solidFill>
              <a:srgbClr val="0CA1CD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94400E41-E922-4D42-8C9B-A7154CADEFA6}"/>
              </a:ext>
            </a:extLst>
          </p:cNvPr>
          <p:cNvSpPr txBox="1"/>
          <p:nvPr/>
        </p:nvSpPr>
        <p:spPr>
          <a:xfrm>
            <a:off x="5273797" y="2000680"/>
            <a:ext cx="35888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solidFill>
                  <a:srgbClr val="FF0000"/>
                </a:solidFill>
              </a:rPr>
              <a:t>Post-Net</a:t>
            </a:r>
            <a:r>
              <a:rPr lang="en-GB" sz="1800" dirty="0"/>
              <a:t> is 5 layer Convolution Networks</a:t>
            </a:r>
          </a:p>
          <a:p>
            <a:endParaRPr lang="en-GB" sz="1800" dirty="0"/>
          </a:p>
          <a:p>
            <a:r>
              <a:rPr lang="en-GB" sz="1800" dirty="0" err="1">
                <a:solidFill>
                  <a:srgbClr val="FF0000"/>
                </a:solidFill>
              </a:rPr>
              <a:t>WaveNet</a:t>
            </a:r>
            <a:r>
              <a:rPr lang="en-GB" sz="1800" dirty="0"/>
              <a:t> is also consisted with Convolution Networks</a:t>
            </a:r>
          </a:p>
          <a:p>
            <a:endParaRPr lang="en-GB" sz="1800" dirty="0"/>
          </a:p>
          <a:p>
            <a:r>
              <a:rPr lang="en-GB" sz="1800" dirty="0"/>
              <a:t>Try to </a:t>
            </a:r>
            <a:r>
              <a:rPr lang="en-GB" sz="1800" dirty="0">
                <a:solidFill>
                  <a:srgbClr val="FF0000"/>
                </a:solidFill>
              </a:rPr>
              <a:t>Delete</a:t>
            </a:r>
            <a:r>
              <a:rPr lang="en-GB" sz="1800" dirty="0"/>
              <a:t> </a:t>
            </a:r>
            <a:r>
              <a:rPr lang="en-GB" sz="1800" dirty="0">
                <a:solidFill>
                  <a:srgbClr val="FF0000"/>
                </a:solidFill>
              </a:rPr>
              <a:t>Post-Net</a:t>
            </a:r>
            <a:r>
              <a:rPr lang="en-GB" sz="1800" dirty="0"/>
              <a:t> and train to compare</a:t>
            </a:r>
          </a:p>
          <a:p>
            <a:endParaRPr lang="en-GB" sz="1800" dirty="0"/>
          </a:p>
          <a:p>
            <a:r>
              <a:rPr lang="en-GB" sz="1800" dirty="0"/>
              <a:t>Apply Dropout &amp; </a:t>
            </a:r>
            <a:r>
              <a:rPr lang="en-GB" sz="1800" dirty="0" err="1"/>
              <a:t>Zoneout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4108209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 2">
            <a:extLst>
              <a:ext uri="{FF2B5EF4-FFF2-40B4-BE49-F238E27FC236}">
                <a16:creationId xmlns:a16="http://schemas.microsoft.com/office/drawing/2014/main" id="{AC6DC782-81A1-4E10-968E-FBD89056A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07FD5A8-ACDC-4AE4-86E4-34EF66EC667E}"/>
              </a:ext>
            </a:extLst>
          </p:cNvPr>
          <p:cNvSpPr/>
          <p:nvPr/>
        </p:nvSpPr>
        <p:spPr>
          <a:xfrm>
            <a:off x="3278839" y="1187648"/>
            <a:ext cx="21003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Design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78A4888-FC20-4BCE-AE09-9D9C6E143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79" y="1704774"/>
            <a:ext cx="4281523" cy="1552052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F970753D-4DD7-4537-A917-17D5F5440C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497" y="3136898"/>
            <a:ext cx="4530124" cy="1637908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573039A3-78CF-42CF-96F2-07A62F196178}"/>
              </a:ext>
            </a:extLst>
          </p:cNvPr>
          <p:cNvSpPr txBox="1"/>
          <p:nvPr/>
        </p:nvSpPr>
        <p:spPr>
          <a:xfrm>
            <a:off x="4741847" y="1849099"/>
            <a:ext cx="4025423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Dilated Network: Each neuron is a convolution neuron</a:t>
            </a:r>
          </a:p>
          <a:p>
            <a:endParaRPr lang="en-GB" dirty="0"/>
          </a:p>
          <a:p>
            <a:r>
              <a:rPr lang="en-GB" dirty="0"/>
              <a:t>Reason: Do not have recurrent connections, they are typically faster to train than RNNs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E4A06E6-2194-4DF2-89BC-E5988E74FE21}"/>
              </a:ext>
            </a:extLst>
          </p:cNvPr>
          <p:cNvSpPr txBox="1"/>
          <p:nvPr/>
        </p:nvSpPr>
        <p:spPr>
          <a:xfrm>
            <a:off x="1097022" y="3256826"/>
            <a:ext cx="35162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Skipped Dilated Network:</a:t>
            </a:r>
          </a:p>
          <a:p>
            <a:r>
              <a:rPr lang="en-GB" dirty="0"/>
              <a:t>Due to the speech attributes which need to sample from large time scales, we need to skip some neurons 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7BEEDD6-F374-4AAF-BC66-0DF2E9E6ABAC}"/>
              </a:ext>
            </a:extLst>
          </p:cNvPr>
          <p:cNvSpPr txBox="1"/>
          <p:nvPr/>
        </p:nvSpPr>
        <p:spPr>
          <a:xfrm>
            <a:off x="1097022" y="4297172"/>
            <a:ext cx="343372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If dilation=1, t, t-2, t-4 will be adapted</a:t>
            </a:r>
          </a:p>
        </p:txBody>
      </p:sp>
    </p:spTree>
    <p:extLst>
      <p:ext uri="{BB962C8B-B14F-4D97-AF65-F5344CB8AC3E}">
        <p14:creationId xmlns:p14="http://schemas.microsoft.com/office/powerpoint/2010/main" val="570081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6F747D0E-8657-46AF-A18D-D39E5B751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3271" y="1767200"/>
            <a:ext cx="6522862" cy="2998228"/>
          </a:xfrm>
          <a:prstGeom prst="rect">
            <a:avLst/>
          </a:prstGeom>
        </p:spPr>
      </p:pic>
      <p:sp>
        <p:nvSpPr>
          <p:cNvPr id="11" name="标题 2">
            <a:extLst>
              <a:ext uri="{FF2B5EF4-FFF2-40B4-BE49-F238E27FC236}">
                <a16:creationId xmlns:a16="http://schemas.microsoft.com/office/drawing/2014/main" id="{AC6DC782-81A1-4E10-968E-FBD89056A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07FD5A8-ACDC-4AE4-86E4-34EF66EC667E}"/>
              </a:ext>
            </a:extLst>
          </p:cNvPr>
          <p:cNvSpPr/>
          <p:nvPr/>
        </p:nvSpPr>
        <p:spPr>
          <a:xfrm>
            <a:off x="3043998" y="1187648"/>
            <a:ext cx="2570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Processing</a:t>
            </a:r>
            <a:endParaRPr lang="en-US" sz="2000" dirty="0">
              <a:solidFill>
                <a:srgbClr val="E9E2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4668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 2">
            <a:extLst>
              <a:ext uri="{FF2B5EF4-FFF2-40B4-BE49-F238E27FC236}">
                <a16:creationId xmlns:a16="http://schemas.microsoft.com/office/drawing/2014/main" id="{AC6DC782-81A1-4E10-968E-FBD89056A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design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07FD5A8-ACDC-4AE4-86E4-34EF66EC667E}"/>
              </a:ext>
            </a:extLst>
          </p:cNvPr>
          <p:cNvSpPr/>
          <p:nvPr/>
        </p:nvSpPr>
        <p:spPr>
          <a:xfrm>
            <a:off x="3278839" y="1187648"/>
            <a:ext cx="21003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Design</a:t>
            </a:r>
            <a:endParaRPr lang="en-US" sz="2000" dirty="0">
              <a:solidFill>
                <a:srgbClr val="E9E292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26DCB0B-6B8A-4C89-805C-80D648245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673" y="2571750"/>
            <a:ext cx="2686283" cy="78873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F167819-E19D-4E4B-8F6F-1B7B8DCC1D48}"/>
              </a:ext>
            </a:extLst>
          </p:cNvPr>
          <p:cNvSpPr txBox="1"/>
          <p:nvPr/>
        </p:nvSpPr>
        <p:spPr>
          <a:xfrm>
            <a:off x="3752850" y="2022444"/>
            <a:ext cx="4724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Mu law to transform the original 65536 possible outputs into 256 outputs</a:t>
            </a:r>
          </a:p>
          <a:p>
            <a:endParaRPr lang="en-GB" dirty="0"/>
          </a:p>
          <a:p>
            <a:r>
              <a:rPr lang="en-GB" dirty="0"/>
              <a:t>So the problem become a classification problem with 256 labels</a:t>
            </a:r>
          </a:p>
          <a:p>
            <a:endParaRPr lang="en-GB" dirty="0"/>
          </a:p>
          <a:p>
            <a:r>
              <a:rPr lang="en-GB" dirty="0"/>
              <a:t>Many experiments have shown that the final waveform is not  affected by this transformation</a:t>
            </a:r>
          </a:p>
        </p:txBody>
      </p:sp>
    </p:spTree>
    <p:extLst>
      <p:ext uri="{BB962C8B-B14F-4D97-AF65-F5344CB8AC3E}">
        <p14:creationId xmlns:p14="http://schemas.microsoft.com/office/powerpoint/2010/main" val="218622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510167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BC2D73-7B79-4AA3-AAF3-5694ADEB2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13" y="1454102"/>
            <a:ext cx="4157254" cy="2308943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Implementation</a:t>
            </a:r>
            <a:b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process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57F1169-6845-42F0-AA14-1EC2D8196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9482" y="1823596"/>
            <a:ext cx="4477508" cy="1569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93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FDA47BC-3069-47F5-8257-24B3B1F76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346957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AE95D8F-9825-4222-8846-E3461598C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3475159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2B920A-73AD-402A-8EEF-B88E1A939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73264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0C9EB70-BC82-414A-BF8D-AD7FC6727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99572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217665F-0036-444A-8D4A-33AF36A36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4304018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0111E756-DEAB-4F5D-8D92-7C89E5122F0A}"/>
              </a:ext>
            </a:extLst>
          </p:cNvPr>
          <p:cNvSpPr txBox="1"/>
          <p:nvPr/>
        </p:nvSpPr>
        <p:spPr>
          <a:xfrm>
            <a:off x="2940698" y="2447147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After_loss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676F885-BCE0-482E-BE87-989AEA63066F}"/>
              </a:ext>
            </a:extLst>
          </p:cNvPr>
          <p:cNvSpPr txBox="1"/>
          <p:nvPr/>
        </p:nvSpPr>
        <p:spPr>
          <a:xfrm>
            <a:off x="578942" y="2410898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Before_loss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6363CD6-FEB8-4821-8F9B-E12AB24CD069}"/>
              </a:ext>
            </a:extLst>
          </p:cNvPr>
          <p:cNvSpPr txBox="1"/>
          <p:nvPr/>
        </p:nvSpPr>
        <p:spPr>
          <a:xfrm>
            <a:off x="7525421" y="2410898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Total_loss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B875B84-AE31-41D1-9058-BEC80AC40AC4}"/>
              </a:ext>
            </a:extLst>
          </p:cNvPr>
          <p:cNvSpPr txBox="1"/>
          <p:nvPr/>
        </p:nvSpPr>
        <p:spPr>
          <a:xfrm>
            <a:off x="2461958" y="3618471"/>
            <a:ext cx="522514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Total Steps: 125,000 steps</a:t>
            </a:r>
          </a:p>
          <a:p>
            <a:r>
              <a:rPr lang="en-GB" dirty="0" err="1">
                <a:solidFill>
                  <a:srgbClr val="FF0000"/>
                </a:solidFill>
              </a:rPr>
              <a:t>Before_loss</a:t>
            </a:r>
            <a:r>
              <a:rPr lang="en-GB" dirty="0">
                <a:solidFill>
                  <a:srgbClr val="FF0000"/>
                </a:solidFill>
              </a:rPr>
              <a:t>: 0.02		</a:t>
            </a:r>
            <a:r>
              <a:rPr lang="en-GB" dirty="0" err="1">
                <a:solidFill>
                  <a:srgbClr val="FF0000"/>
                </a:solidFill>
              </a:rPr>
              <a:t>After_loss</a:t>
            </a:r>
            <a:r>
              <a:rPr lang="en-GB" dirty="0">
                <a:solidFill>
                  <a:srgbClr val="FF0000"/>
                </a:solidFill>
              </a:rPr>
              <a:t>: 0.004</a:t>
            </a:r>
          </a:p>
          <a:p>
            <a:r>
              <a:rPr lang="en-GB" dirty="0" err="1">
                <a:solidFill>
                  <a:srgbClr val="FF0000"/>
                </a:solidFill>
              </a:rPr>
              <a:t>Total_loss</a:t>
            </a:r>
            <a:r>
              <a:rPr lang="en-GB" dirty="0">
                <a:solidFill>
                  <a:srgbClr val="FF0000"/>
                </a:solidFill>
              </a:rPr>
              <a:t>: 0.03		</a:t>
            </a:r>
            <a:r>
              <a:rPr lang="en-GB" dirty="0" err="1">
                <a:solidFill>
                  <a:srgbClr val="FF0000"/>
                </a:solidFill>
              </a:rPr>
              <a:t>Stop_token_loss</a:t>
            </a:r>
            <a:r>
              <a:rPr lang="en-GB" dirty="0">
                <a:solidFill>
                  <a:srgbClr val="FF0000"/>
                </a:solidFill>
              </a:rPr>
              <a:t>: 0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674DEB0-FB2A-41B4-A245-D41092E3D873}"/>
              </a:ext>
            </a:extLst>
          </p:cNvPr>
          <p:cNvSpPr txBox="1"/>
          <p:nvPr/>
        </p:nvSpPr>
        <p:spPr>
          <a:xfrm>
            <a:off x="4929510" y="2447147"/>
            <a:ext cx="161564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Stop_token</a:t>
            </a:r>
            <a:r>
              <a:rPr lang="en-GB" b="1" dirty="0">
                <a:solidFill>
                  <a:srgbClr val="FF0000"/>
                </a:solidFill>
              </a:rPr>
              <a:t> loss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17E28DB-37C2-4721-A8F5-3C07978F0483}"/>
              </a:ext>
            </a:extLst>
          </p:cNvPr>
          <p:cNvSpPr txBox="1"/>
          <p:nvPr/>
        </p:nvSpPr>
        <p:spPr>
          <a:xfrm>
            <a:off x="2850690" y="51328"/>
            <a:ext cx="39463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Original Model Loss Changing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92F990B-D3F2-4BEE-BCA6-2764BF156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329501"/>
            <a:ext cx="2269363" cy="77242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3C9CFF0-1C50-4C33-963A-A1B9EB8B0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1958" y="1373731"/>
            <a:ext cx="2033710" cy="69934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7D2214A-574C-48A4-AADB-E8F0073B92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7677" y="1365545"/>
            <a:ext cx="2138195" cy="73274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E9349F4F-92E9-4A4E-990B-FEFF964F4C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1369" y="1351395"/>
            <a:ext cx="2072182" cy="70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5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584E7D4-A2F5-41A9-A4AE-B84BD1346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650992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531D6-F318-49BD-859A-0B2B71594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360948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3A78525-353D-47EB-B839-E380DBD7D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85820" y="360948"/>
            <a:ext cx="2405419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5777F4E-CD3F-4816-99A8-9B6DA32D6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967" y="573341"/>
            <a:ext cx="2164119" cy="173129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36C932-B8B8-4A70-8A0D-1A4AD0A9F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78000" y="2653731"/>
            <a:ext cx="2413239" cy="21468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AD82C0-24F3-4083-849D-D281174AF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0835" y="3344989"/>
            <a:ext cx="24688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BEC760C0-2D8A-4DE5-9990-FA96D59E53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2653731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B88B77D-BB6B-4B04-8EB2-EB2ED7A71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6470" y="2844028"/>
            <a:ext cx="2183427" cy="174674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2334BBC-1C10-4A41-A1CE-EBD73F5024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058" y="2871220"/>
            <a:ext cx="2171939" cy="173755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0AE21DB-2C98-4902-8DAE-12694F5B28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0605" y="552731"/>
            <a:ext cx="2168028" cy="173442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9651D6E8-1439-4E3E-A49E-F22AC4BE8537}"/>
              </a:ext>
            </a:extLst>
          </p:cNvPr>
          <p:cNvSpPr txBox="1"/>
          <p:nvPr/>
        </p:nvSpPr>
        <p:spPr>
          <a:xfrm>
            <a:off x="945338" y="2189747"/>
            <a:ext cx="130284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10,000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C883398-C3E6-4D57-BF2F-7AFF05E093EF}"/>
              </a:ext>
            </a:extLst>
          </p:cNvPr>
          <p:cNvSpPr txBox="1"/>
          <p:nvPr/>
        </p:nvSpPr>
        <p:spPr>
          <a:xfrm>
            <a:off x="3533845" y="2160789"/>
            <a:ext cx="11515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50,000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5659C40-FE6C-460B-9C4D-4331B71EF173}"/>
              </a:ext>
            </a:extLst>
          </p:cNvPr>
          <p:cNvSpPr txBox="1"/>
          <p:nvPr/>
        </p:nvSpPr>
        <p:spPr>
          <a:xfrm>
            <a:off x="888617" y="4402376"/>
            <a:ext cx="135956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100,000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B5B599A-CC8C-48B4-9418-6338467E3A75}"/>
              </a:ext>
            </a:extLst>
          </p:cNvPr>
          <p:cNvSpPr txBox="1"/>
          <p:nvPr/>
        </p:nvSpPr>
        <p:spPr>
          <a:xfrm>
            <a:off x="3537283" y="4402376"/>
            <a:ext cx="138535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125,000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751BB11-60AA-4307-ADAA-4ECDFFBA50D0}"/>
              </a:ext>
            </a:extLst>
          </p:cNvPr>
          <p:cNvSpPr txBox="1"/>
          <p:nvPr/>
        </p:nvSpPr>
        <p:spPr>
          <a:xfrm>
            <a:off x="6178981" y="1756142"/>
            <a:ext cx="24688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Original Model: Mel-Spectrogram Prediction based on training data</a:t>
            </a:r>
          </a:p>
        </p:txBody>
      </p:sp>
    </p:spTree>
    <p:extLst>
      <p:ext uri="{BB962C8B-B14F-4D97-AF65-F5344CB8AC3E}">
        <p14:creationId xmlns:p14="http://schemas.microsoft.com/office/powerpoint/2010/main" val="2005849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584E7D4-A2F5-41A9-A4AE-B84BD1346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650992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531D6-F318-49BD-859A-0B2B71594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360948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3A78525-353D-47EB-B839-E380DBD7D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85820" y="360948"/>
            <a:ext cx="2405419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7F8AB42-D7CA-4C89-8065-F99C460FEA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219" y="563190"/>
            <a:ext cx="2164119" cy="162308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36C932-B8B8-4A70-8A0D-1A4AD0A9F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78000" y="2653731"/>
            <a:ext cx="2413239" cy="21468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AD82C0-24F3-4083-849D-D281174AF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0835" y="3344989"/>
            <a:ext cx="24688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BEC760C0-2D8A-4DE5-9990-FA96D59E53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2653731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3BC9DE7-8706-4374-BC52-6F1715F19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2182" y="2904927"/>
            <a:ext cx="2183427" cy="163757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DA868A9-891A-4771-ACB1-EAD615A21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399" y="2904927"/>
            <a:ext cx="2171939" cy="162895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49C5620-E71E-40F3-90D0-9BA228AB8D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6611" y="560258"/>
            <a:ext cx="2168028" cy="1626021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FFBEFECF-A32B-4C19-9E22-6A22589C860F}"/>
              </a:ext>
            </a:extLst>
          </p:cNvPr>
          <p:cNvSpPr txBox="1"/>
          <p:nvPr/>
        </p:nvSpPr>
        <p:spPr>
          <a:xfrm>
            <a:off x="945337" y="2189747"/>
            <a:ext cx="11790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10,000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3C2BFC7-5435-4212-AB83-62641C857536}"/>
              </a:ext>
            </a:extLst>
          </p:cNvPr>
          <p:cNvSpPr txBox="1"/>
          <p:nvPr/>
        </p:nvSpPr>
        <p:spPr>
          <a:xfrm>
            <a:off x="3533845" y="2160789"/>
            <a:ext cx="11515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50,000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CBACF72-9D1A-45D9-B282-7E425A8473F1}"/>
              </a:ext>
            </a:extLst>
          </p:cNvPr>
          <p:cNvSpPr txBox="1"/>
          <p:nvPr/>
        </p:nvSpPr>
        <p:spPr>
          <a:xfrm>
            <a:off x="890493" y="4464634"/>
            <a:ext cx="135956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100,000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8EF6210-B572-4D93-BB40-4D3ADA92D80D}"/>
              </a:ext>
            </a:extLst>
          </p:cNvPr>
          <p:cNvSpPr txBox="1"/>
          <p:nvPr/>
        </p:nvSpPr>
        <p:spPr>
          <a:xfrm>
            <a:off x="3533845" y="4479527"/>
            <a:ext cx="138535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125,000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24017054-8498-4B63-A38B-442D77461290}"/>
              </a:ext>
            </a:extLst>
          </p:cNvPr>
          <p:cNvSpPr txBox="1"/>
          <p:nvPr/>
        </p:nvSpPr>
        <p:spPr>
          <a:xfrm>
            <a:off x="6010510" y="2034833"/>
            <a:ext cx="25895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Original </a:t>
            </a:r>
            <a:r>
              <a:rPr lang="en-GB" sz="2000" b="1" dirty="0" err="1"/>
              <a:t>Model:Mel-Spectrogram</a:t>
            </a:r>
            <a:r>
              <a:rPr lang="en-GB" sz="2000" b="1" dirty="0"/>
              <a:t> Aligns based on training data</a:t>
            </a:r>
          </a:p>
        </p:txBody>
      </p:sp>
    </p:spTree>
    <p:extLst>
      <p:ext uri="{BB962C8B-B14F-4D97-AF65-F5344CB8AC3E}">
        <p14:creationId xmlns:p14="http://schemas.microsoft.com/office/powerpoint/2010/main" val="554751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FDA47BC-3069-47F5-8257-24B3B1F76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346957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1231DDDD-35E2-458A-B13B-F93941EB7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3484" y="1323474"/>
            <a:ext cx="2149049" cy="75564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AE95D8F-9825-4222-8846-E3461598C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3475159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8359B23-6857-40C9-8C52-B2318BF9F6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3650" y="1323474"/>
            <a:ext cx="2170673" cy="75349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86EC479-AA89-45CB-8AB2-03EA316C12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3470" y="1340020"/>
            <a:ext cx="2147047" cy="755832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2B920A-73AD-402A-8EEF-B88E1A939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73264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0C9EB70-BC82-414A-BF8D-AD7FC6727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99572" y="358311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DD2E93D2-C0F9-44F2-9876-336BD273AF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650" y="1340021"/>
            <a:ext cx="2101776" cy="73694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217665F-0036-444A-8D4A-33AF36A36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4304018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0111E756-DEAB-4F5D-8D92-7C89E5122F0A}"/>
              </a:ext>
            </a:extLst>
          </p:cNvPr>
          <p:cNvSpPr txBox="1"/>
          <p:nvPr/>
        </p:nvSpPr>
        <p:spPr>
          <a:xfrm>
            <a:off x="2940698" y="2447147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After_loss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676F885-BCE0-482E-BE87-989AEA63066F}"/>
              </a:ext>
            </a:extLst>
          </p:cNvPr>
          <p:cNvSpPr txBox="1"/>
          <p:nvPr/>
        </p:nvSpPr>
        <p:spPr>
          <a:xfrm>
            <a:off x="578942" y="2410898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Before_loss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6363CD6-FEB8-4821-8F9B-E12AB24CD069}"/>
              </a:ext>
            </a:extLst>
          </p:cNvPr>
          <p:cNvSpPr txBox="1"/>
          <p:nvPr/>
        </p:nvSpPr>
        <p:spPr>
          <a:xfrm>
            <a:off x="7525421" y="2410898"/>
            <a:ext cx="13097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Total_loss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B875B84-AE31-41D1-9058-BEC80AC40AC4}"/>
              </a:ext>
            </a:extLst>
          </p:cNvPr>
          <p:cNvSpPr txBox="1"/>
          <p:nvPr/>
        </p:nvSpPr>
        <p:spPr>
          <a:xfrm>
            <a:off x="1737122" y="3588437"/>
            <a:ext cx="483632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Total Steps: 195,000 steps		</a:t>
            </a:r>
            <a:r>
              <a:rPr lang="en-GB" dirty="0" err="1">
                <a:solidFill>
                  <a:srgbClr val="FF0000"/>
                </a:solidFill>
              </a:rPr>
              <a:t>Before_loss</a:t>
            </a:r>
            <a:r>
              <a:rPr lang="en-GB" dirty="0">
                <a:solidFill>
                  <a:srgbClr val="FF0000"/>
                </a:solidFill>
              </a:rPr>
              <a:t>: 0.13</a:t>
            </a:r>
          </a:p>
          <a:p>
            <a:r>
              <a:rPr lang="en-GB" dirty="0" err="1">
                <a:solidFill>
                  <a:srgbClr val="FF0000"/>
                </a:solidFill>
              </a:rPr>
              <a:t>After_loss</a:t>
            </a:r>
            <a:r>
              <a:rPr lang="en-GB" dirty="0">
                <a:solidFill>
                  <a:srgbClr val="FF0000"/>
                </a:solidFill>
              </a:rPr>
              <a:t>: 0.082			</a:t>
            </a:r>
            <a:r>
              <a:rPr lang="en-GB" dirty="0" err="1">
                <a:solidFill>
                  <a:srgbClr val="FF0000"/>
                </a:solidFill>
              </a:rPr>
              <a:t>Total_loss</a:t>
            </a:r>
            <a:r>
              <a:rPr lang="en-GB" dirty="0">
                <a:solidFill>
                  <a:srgbClr val="FF0000"/>
                </a:solidFill>
              </a:rPr>
              <a:t>: 0.212</a:t>
            </a:r>
          </a:p>
          <a:p>
            <a:r>
              <a:rPr lang="en-GB" dirty="0" err="1">
                <a:solidFill>
                  <a:srgbClr val="FF0000"/>
                </a:solidFill>
              </a:rPr>
              <a:t>Stop_token_loss</a:t>
            </a:r>
            <a:r>
              <a:rPr lang="en-GB" dirty="0">
                <a:solidFill>
                  <a:srgbClr val="FF0000"/>
                </a:solidFill>
              </a:rPr>
              <a:t>: 0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9B74473-F154-46F9-AAF1-0F480B9FE78F}"/>
              </a:ext>
            </a:extLst>
          </p:cNvPr>
          <p:cNvSpPr txBox="1"/>
          <p:nvPr/>
        </p:nvSpPr>
        <p:spPr>
          <a:xfrm>
            <a:off x="6987082" y="3635673"/>
            <a:ext cx="210380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Keep unchanged around 100,000 steps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674DEB0-FB2A-41B4-A245-D41092E3D873}"/>
              </a:ext>
            </a:extLst>
          </p:cNvPr>
          <p:cNvSpPr txBox="1"/>
          <p:nvPr/>
        </p:nvSpPr>
        <p:spPr>
          <a:xfrm>
            <a:off x="4929510" y="2447147"/>
            <a:ext cx="161564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FF0000"/>
                </a:solidFill>
              </a:rPr>
              <a:t>Stop_token</a:t>
            </a:r>
            <a:r>
              <a:rPr lang="en-GB" b="1" dirty="0">
                <a:solidFill>
                  <a:srgbClr val="FF0000"/>
                </a:solidFill>
              </a:rPr>
              <a:t> loss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17E28DB-37C2-4721-A8F5-3C07978F0483}"/>
              </a:ext>
            </a:extLst>
          </p:cNvPr>
          <p:cNvSpPr txBox="1"/>
          <p:nvPr/>
        </p:nvSpPr>
        <p:spPr>
          <a:xfrm>
            <a:off x="2850690" y="51328"/>
            <a:ext cx="39463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Compressed Model Loss Changing</a:t>
            </a:r>
          </a:p>
        </p:txBody>
      </p:sp>
    </p:spTree>
    <p:extLst>
      <p:ext uri="{BB962C8B-B14F-4D97-AF65-F5344CB8AC3E}">
        <p14:creationId xmlns:p14="http://schemas.microsoft.com/office/powerpoint/2010/main" val="326642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584E7D4-A2F5-41A9-A4AE-B84BD1346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650992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531D6-F318-49BD-859A-0B2B71594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360948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3A78525-353D-47EB-B839-E380DBD7D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85820" y="360948"/>
            <a:ext cx="2405419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16DE282-3D99-4D28-95EC-8959050BF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877" y="627435"/>
            <a:ext cx="2164119" cy="173129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36C932-B8B8-4A70-8A0D-1A4AD0A9F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78000" y="2653731"/>
            <a:ext cx="2413239" cy="21468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AD82C0-24F3-4083-849D-D281174AF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0835" y="3344989"/>
            <a:ext cx="24688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BEC760C0-2D8A-4DE5-9990-FA96D59E53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2653731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79AEC4F-1450-4439-9E7F-4335E6225F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5563" y="2940142"/>
            <a:ext cx="2183427" cy="174674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82ACE2F-BCD6-4790-88BF-8FACE6EDB464}"/>
              </a:ext>
            </a:extLst>
          </p:cNvPr>
          <p:cNvSpPr txBox="1"/>
          <p:nvPr/>
        </p:nvSpPr>
        <p:spPr>
          <a:xfrm>
            <a:off x="6178981" y="1756142"/>
            <a:ext cx="246888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Compressed Model: Mel-Spectrogram Prediction based on training data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EEB4A2D-CA4B-49CA-993F-1803C27D53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139" y="2940142"/>
            <a:ext cx="2171939" cy="173755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18BBE30-ACB3-4188-BC5D-ED111C657F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0605" y="624308"/>
            <a:ext cx="2168028" cy="173442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8975E96-9EC8-4EE7-A9F6-2F7DC2AB9916}"/>
              </a:ext>
            </a:extLst>
          </p:cNvPr>
          <p:cNvSpPr txBox="1"/>
          <p:nvPr/>
        </p:nvSpPr>
        <p:spPr>
          <a:xfrm>
            <a:off x="945338" y="2189747"/>
            <a:ext cx="103815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5,000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8898CEF-3B75-4752-A40D-DB38AE8F7735}"/>
              </a:ext>
            </a:extLst>
          </p:cNvPr>
          <p:cNvSpPr txBox="1"/>
          <p:nvPr/>
        </p:nvSpPr>
        <p:spPr>
          <a:xfrm>
            <a:off x="3533845" y="2160789"/>
            <a:ext cx="11515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50,000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D82E613-807F-41E3-AA9F-D9CBA10F6B3B}"/>
              </a:ext>
            </a:extLst>
          </p:cNvPr>
          <p:cNvSpPr txBox="1"/>
          <p:nvPr/>
        </p:nvSpPr>
        <p:spPr>
          <a:xfrm>
            <a:off x="888617" y="4402376"/>
            <a:ext cx="135956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100,000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B80248A-DA87-46C9-8D13-E9DC716790E0}"/>
              </a:ext>
            </a:extLst>
          </p:cNvPr>
          <p:cNvSpPr txBox="1"/>
          <p:nvPr/>
        </p:nvSpPr>
        <p:spPr>
          <a:xfrm>
            <a:off x="3537283" y="4402376"/>
            <a:ext cx="138535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190,000</a:t>
            </a:r>
          </a:p>
        </p:txBody>
      </p:sp>
    </p:spTree>
    <p:extLst>
      <p:ext uri="{BB962C8B-B14F-4D97-AF65-F5344CB8AC3E}">
        <p14:creationId xmlns:p14="http://schemas.microsoft.com/office/powerpoint/2010/main" val="77150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3249230" cy="4634664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45392AD-8DE4-4182-896E-074405555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720" y="767016"/>
            <a:ext cx="3138173" cy="21656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3600" dirty="0">
                <a:solidFill>
                  <a:srgbClr val="FFFFFF"/>
                </a:solidFill>
              </a:rPr>
              <a:t>Model</a:t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structure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4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2932700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CC0CA0BD-0AAF-4BAE-9897-B1A832DF9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366" y="599173"/>
            <a:ext cx="4915159" cy="3951108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AC1BB0CD-D88A-4A07-AF6D-9D9D39261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5366" y="4767262"/>
            <a:ext cx="3461865" cy="2738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200" kern="120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A brief guide to </a:t>
            </a:r>
            <a:r>
              <a:rPr lang="en-US" sz="1200" b="1" kern="120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Postgraduate Study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CE51418-B040-4C0D-89B7-F224040B1C99}"/>
              </a:ext>
            </a:extLst>
          </p:cNvPr>
          <p:cNvSpPr/>
          <p:nvPr/>
        </p:nvSpPr>
        <p:spPr>
          <a:xfrm>
            <a:off x="3936045" y="3898232"/>
            <a:ext cx="4754193" cy="58095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4947B97-B713-487F-B129-D5E061FFBCD3}"/>
              </a:ext>
            </a:extLst>
          </p:cNvPr>
          <p:cNvSpPr/>
          <p:nvPr/>
        </p:nvSpPr>
        <p:spPr>
          <a:xfrm>
            <a:off x="5166703" y="3282902"/>
            <a:ext cx="1134407" cy="55074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DA813B2-C9D0-4103-89C1-DA94D07F13C0}"/>
              </a:ext>
            </a:extLst>
          </p:cNvPr>
          <p:cNvSpPr/>
          <p:nvPr/>
        </p:nvSpPr>
        <p:spPr>
          <a:xfrm>
            <a:off x="3936045" y="2139329"/>
            <a:ext cx="4805757" cy="114357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0195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584E7D4-A2F5-41A9-A4AE-B84BD1346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650992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531D6-F318-49BD-859A-0B2B71594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360948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773AE09-966A-43DD-9AE0-426EFE06D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399" y="634202"/>
            <a:ext cx="2168028" cy="162602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3A78525-353D-47EB-B839-E380DBD7D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85820" y="360948"/>
            <a:ext cx="2405419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36C932-B8B8-4A70-8A0D-1A4AD0A9F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78000" y="2653731"/>
            <a:ext cx="2413239" cy="21468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AD82C0-24F3-4083-849D-D281174AF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0835" y="3344989"/>
            <a:ext cx="24688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BEC760C0-2D8A-4DE5-9990-FA96D59E53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749" y="2653731"/>
            <a:ext cx="2405420" cy="21725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8656C58-D36A-4122-B859-8BB9D4662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811" y="2841711"/>
            <a:ext cx="2183427" cy="163757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EBD3041-47A9-4B74-B894-4EA7F42569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399" y="2858689"/>
            <a:ext cx="2171939" cy="162895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C4F15B9-D0A7-4930-8790-B74FD95E77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7150" y="619606"/>
            <a:ext cx="2260748" cy="165521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C91600AB-6064-42A1-90C7-2804954DD696}"/>
              </a:ext>
            </a:extLst>
          </p:cNvPr>
          <p:cNvSpPr txBox="1"/>
          <p:nvPr/>
        </p:nvSpPr>
        <p:spPr>
          <a:xfrm>
            <a:off x="945337" y="2189747"/>
            <a:ext cx="11790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10,000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9599D5C-DE5E-4180-A323-DE9EF87CDCE1}"/>
              </a:ext>
            </a:extLst>
          </p:cNvPr>
          <p:cNvSpPr txBox="1"/>
          <p:nvPr/>
        </p:nvSpPr>
        <p:spPr>
          <a:xfrm>
            <a:off x="3533845" y="2160789"/>
            <a:ext cx="115159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50,000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12F44C8-BD10-406B-B8C9-8F88E73596B7}"/>
              </a:ext>
            </a:extLst>
          </p:cNvPr>
          <p:cNvSpPr txBox="1"/>
          <p:nvPr/>
        </p:nvSpPr>
        <p:spPr>
          <a:xfrm>
            <a:off x="888617" y="4402376"/>
            <a:ext cx="135956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100,000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3C4486B-0695-404A-8746-B499D8B916B8}"/>
              </a:ext>
            </a:extLst>
          </p:cNvPr>
          <p:cNvSpPr txBox="1"/>
          <p:nvPr/>
        </p:nvSpPr>
        <p:spPr>
          <a:xfrm>
            <a:off x="3537283" y="4402376"/>
            <a:ext cx="138535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Step 190,000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FD591F7-2045-4A52-9348-E345048C71DC}"/>
              </a:ext>
            </a:extLst>
          </p:cNvPr>
          <p:cNvSpPr txBox="1"/>
          <p:nvPr/>
        </p:nvSpPr>
        <p:spPr>
          <a:xfrm>
            <a:off x="6194721" y="1756142"/>
            <a:ext cx="234499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Compressed </a:t>
            </a:r>
            <a:r>
              <a:rPr lang="en-GB" sz="2000" b="1" dirty="0" err="1"/>
              <a:t>Model:Mel-Spectrogram</a:t>
            </a:r>
            <a:r>
              <a:rPr lang="en-GB" sz="2000" b="1" dirty="0"/>
              <a:t> Aligns based on training data</a:t>
            </a:r>
          </a:p>
        </p:txBody>
      </p:sp>
    </p:spTree>
    <p:extLst>
      <p:ext uri="{BB962C8B-B14F-4D97-AF65-F5344CB8AC3E}">
        <p14:creationId xmlns:p14="http://schemas.microsoft.com/office/powerpoint/2010/main" val="349007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3A53B075-3215-405B-9E39-B09B05492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8" y="2352886"/>
            <a:ext cx="5284110" cy="1834351"/>
          </a:xfrm>
          <a:prstGeom prst="rect">
            <a:avLst/>
          </a:prstGeom>
        </p:spPr>
      </p:pic>
      <p:sp>
        <p:nvSpPr>
          <p:cNvPr id="7" name="标题 2">
            <a:extLst>
              <a:ext uri="{FF2B5EF4-FFF2-40B4-BE49-F238E27FC236}">
                <a16:creationId xmlns:a16="http://schemas.microsoft.com/office/drawing/2014/main" id="{4F5D49F2-ED03-4B28-83A7-2B250EEBA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349250"/>
            <a:ext cx="8355012" cy="698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Implementation Process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EBE8081-3C89-4A55-A7EB-7B277137C807}"/>
              </a:ext>
            </a:extLst>
          </p:cNvPr>
          <p:cNvSpPr/>
          <p:nvPr/>
        </p:nvSpPr>
        <p:spPr>
          <a:xfrm>
            <a:off x="3221765" y="1210045"/>
            <a:ext cx="221451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Training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30E506-8DAF-402D-8D9D-46D0539A99A8}"/>
              </a:ext>
            </a:extLst>
          </p:cNvPr>
          <p:cNvSpPr txBox="1"/>
          <p:nvPr/>
        </p:nvSpPr>
        <p:spPr>
          <a:xfrm>
            <a:off x="5895473" y="2345391"/>
            <a:ext cx="27707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solidFill>
                  <a:srgbClr val="FF0000"/>
                </a:solidFill>
              </a:rPr>
              <a:t>Total Steps: 1.16 million steps</a:t>
            </a:r>
          </a:p>
          <a:p>
            <a:endParaRPr lang="en-GB" sz="1800" dirty="0">
              <a:solidFill>
                <a:srgbClr val="FF0000"/>
              </a:solidFill>
            </a:endParaRPr>
          </a:p>
          <a:p>
            <a:r>
              <a:rPr lang="en-GB" sz="1800" dirty="0">
                <a:solidFill>
                  <a:srgbClr val="FF0000"/>
                </a:solidFill>
              </a:rPr>
              <a:t>Cost Time: 1 month</a:t>
            </a:r>
          </a:p>
          <a:p>
            <a:endParaRPr lang="en-GB" sz="1800" dirty="0">
              <a:solidFill>
                <a:srgbClr val="FF0000"/>
              </a:solidFill>
            </a:endParaRPr>
          </a:p>
          <a:p>
            <a:r>
              <a:rPr lang="en-GB" sz="1800" dirty="0">
                <a:solidFill>
                  <a:srgbClr val="FF0000"/>
                </a:solidFill>
              </a:rPr>
              <a:t>Final Loss: 6.00</a:t>
            </a:r>
          </a:p>
        </p:txBody>
      </p:sp>
    </p:spTree>
    <p:extLst>
      <p:ext uri="{BB962C8B-B14F-4D97-AF65-F5344CB8AC3E}">
        <p14:creationId xmlns:p14="http://schemas.microsoft.com/office/powerpoint/2010/main" val="64025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40EB95A-709A-4C65-A41D-EC33971F8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dirty="0">
                <a:solidFill>
                  <a:srgbClr val="FFFFFF"/>
                </a:solidFill>
              </a:rPr>
              <a:t>Implementation Process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D8A4FEF3-3D6D-4AF2-B91C-DBC00B79B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967" y="1767200"/>
            <a:ext cx="3919252" cy="2998228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04B0BF52-DE0F-4EB8-8E80-7099B94ACA2A}"/>
              </a:ext>
            </a:extLst>
          </p:cNvPr>
          <p:cNvSpPr/>
          <p:nvPr/>
        </p:nvSpPr>
        <p:spPr>
          <a:xfrm>
            <a:off x="1732584" y="1210045"/>
            <a:ext cx="51928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Prediction Based on Training Data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8C41838-59E9-4D03-8E92-DF9513610271}"/>
              </a:ext>
            </a:extLst>
          </p:cNvPr>
          <p:cNvSpPr txBox="1"/>
          <p:nvPr/>
        </p:nvSpPr>
        <p:spPr>
          <a:xfrm>
            <a:off x="4572000" y="2347877"/>
            <a:ext cx="444137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1. Predicted waveform is very </a:t>
            </a:r>
            <a:r>
              <a:rPr lang="en-GB" sz="2000" dirty="0">
                <a:solidFill>
                  <a:srgbClr val="FF0000"/>
                </a:solidFill>
              </a:rPr>
              <a:t>similar or even the same</a:t>
            </a:r>
            <a:r>
              <a:rPr lang="en-GB" sz="2000" dirty="0"/>
              <a:t> as the ground truth of data,</a:t>
            </a:r>
          </a:p>
          <a:p>
            <a:r>
              <a:rPr lang="en-GB" sz="2000" dirty="0"/>
              <a:t>2. The networks are </a:t>
            </a:r>
            <a:r>
              <a:rPr lang="en-GB" sz="2000" dirty="0">
                <a:solidFill>
                  <a:srgbClr val="FF0000"/>
                </a:solidFill>
              </a:rPr>
              <a:t>trained effective </a:t>
            </a:r>
            <a:r>
              <a:rPr lang="en-GB" sz="2000" dirty="0"/>
              <a:t>with the training data set.</a:t>
            </a:r>
            <a:endParaRPr lang="en-GB" sz="2000" b="1" dirty="0"/>
          </a:p>
        </p:txBody>
      </p:sp>
    </p:spTree>
    <p:extLst>
      <p:ext uri="{BB962C8B-B14F-4D97-AF65-F5344CB8AC3E}">
        <p14:creationId xmlns:p14="http://schemas.microsoft.com/office/powerpoint/2010/main" val="2577667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510167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BC2D73-7B79-4AA3-AAF3-5694ADEB2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690" y="1204529"/>
            <a:ext cx="2871594" cy="2826649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2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eVALUATION</a:t>
            </a:r>
            <a:endParaRPr lang="en-US" sz="2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DA0E83C-BE4B-4291-A082-B95460C0E5D7}"/>
              </a:ext>
            </a:extLst>
          </p:cNvPr>
          <p:cNvSpPr txBox="1"/>
          <p:nvPr/>
        </p:nvSpPr>
        <p:spPr>
          <a:xfrm>
            <a:off x="4255741" y="1802245"/>
            <a:ext cx="424886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2000" dirty="0" err="1"/>
              <a:t>WaveNet</a:t>
            </a:r>
            <a:r>
              <a:rPr lang="en-GB" sz="2000" dirty="0"/>
              <a:t> Evaluation</a:t>
            </a:r>
          </a:p>
          <a:p>
            <a:pPr marL="342900" indent="-342900">
              <a:buAutoNum type="arabicPeriod"/>
            </a:pPr>
            <a:endParaRPr lang="en-GB" sz="2000" dirty="0"/>
          </a:p>
          <a:p>
            <a:pPr marL="342900" indent="-342900">
              <a:buAutoNum type="arabicPeriod"/>
            </a:pPr>
            <a:r>
              <a:rPr lang="en-GB" sz="2000" dirty="0"/>
              <a:t>Tacotron2 Output Evaluation</a:t>
            </a:r>
          </a:p>
          <a:p>
            <a:pPr marL="342900" indent="-342900">
              <a:buAutoNum type="arabicPeriod"/>
            </a:pPr>
            <a:endParaRPr lang="en-GB" sz="2000" dirty="0"/>
          </a:p>
          <a:p>
            <a:pPr marL="342900" indent="-342900">
              <a:buAutoNum type="arabicPeriod"/>
            </a:pPr>
            <a:r>
              <a:rPr lang="en-GB" sz="2000" dirty="0"/>
              <a:t>Final Output Evaluation</a:t>
            </a:r>
          </a:p>
        </p:txBody>
      </p:sp>
    </p:spTree>
    <p:extLst>
      <p:ext uri="{BB962C8B-B14F-4D97-AF65-F5344CB8AC3E}">
        <p14:creationId xmlns:p14="http://schemas.microsoft.com/office/powerpoint/2010/main" val="1591901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ADC3811-4D9D-4777-9577-1EA70A080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Evaluation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39A87ACC-27AA-4710-B9A6-6AD4DEEE3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551" y="1764377"/>
            <a:ext cx="4093142" cy="2998228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EA84143-EABF-4438-940B-830FD9F94EC2}"/>
              </a:ext>
            </a:extLst>
          </p:cNvPr>
          <p:cNvSpPr/>
          <p:nvPr/>
        </p:nvSpPr>
        <p:spPr>
          <a:xfrm>
            <a:off x="3079261" y="1210045"/>
            <a:ext cx="24995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GB" sz="2000" dirty="0" err="1">
                <a:solidFill>
                  <a:srgbClr val="E9E292"/>
                </a:solidFill>
              </a:rPr>
              <a:t>WaveNet</a:t>
            </a:r>
            <a:r>
              <a:rPr lang="en-GB" sz="2000" dirty="0">
                <a:solidFill>
                  <a:srgbClr val="E9E292"/>
                </a:solidFill>
              </a:rPr>
              <a:t> Evaluation</a:t>
            </a:r>
            <a:endParaRPr lang="en-US" sz="2000" dirty="0">
              <a:solidFill>
                <a:srgbClr val="E9E292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DB0E30F-70B2-462A-8CAA-BB840B2B517D}"/>
              </a:ext>
            </a:extLst>
          </p:cNvPr>
          <p:cNvSpPr txBox="1"/>
          <p:nvPr/>
        </p:nvSpPr>
        <p:spPr>
          <a:xfrm>
            <a:off x="4329026" y="2167665"/>
            <a:ext cx="421792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dirty="0"/>
              <a:t>The prediction on the first 10,000 steps, the waveforms is really </a:t>
            </a:r>
            <a:r>
              <a:rPr lang="en-GB" dirty="0">
                <a:solidFill>
                  <a:srgbClr val="FF0000"/>
                </a:solidFill>
              </a:rPr>
              <a:t>noisy</a:t>
            </a:r>
            <a:r>
              <a:rPr lang="en-GB" dirty="0"/>
              <a:t> with an </a:t>
            </a:r>
            <a:r>
              <a:rPr lang="en-GB" dirty="0">
                <a:solidFill>
                  <a:srgbClr val="FF0000"/>
                </a:solidFill>
              </a:rPr>
              <a:t>unclear</a:t>
            </a:r>
            <a:r>
              <a:rPr lang="en-GB" dirty="0"/>
              <a:t> waveform.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Quality is </a:t>
            </a:r>
            <a:r>
              <a:rPr lang="en-GB" dirty="0">
                <a:solidFill>
                  <a:srgbClr val="FF0000"/>
                </a:solidFill>
              </a:rPr>
              <a:t>getting positive </a:t>
            </a:r>
            <a:r>
              <a:rPr lang="en-GB" dirty="0"/>
              <a:t>with the training steps increasing.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Some </a:t>
            </a:r>
            <a:r>
              <a:rPr lang="en-GB" dirty="0">
                <a:solidFill>
                  <a:srgbClr val="FF0000"/>
                </a:solidFill>
              </a:rPr>
              <a:t>necessary peak parts </a:t>
            </a:r>
            <a:r>
              <a:rPr lang="en-GB" dirty="0"/>
              <a:t>of the prediction waves start showing corresponding to the real one.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1.16 million steps present </a:t>
            </a:r>
            <a:r>
              <a:rPr lang="en-GB" dirty="0">
                <a:solidFill>
                  <a:srgbClr val="FF0000"/>
                </a:solidFill>
              </a:rPr>
              <a:t>almost the same </a:t>
            </a:r>
            <a:r>
              <a:rPr lang="en-GB" dirty="0"/>
              <a:t>waves with the ground truth.</a:t>
            </a:r>
          </a:p>
        </p:txBody>
      </p:sp>
    </p:spTree>
    <p:extLst>
      <p:ext uri="{BB962C8B-B14F-4D97-AF65-F5344CB8AC3E}">
        <p14:creationId xmlns:p14="http://schemas.microsoft.com/office/powerpoint/2010/main" val="229621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3D01AD1-4640-4E05-BAB2-FF240BC169F2}"/>
              </a:ext>
            </a:extLst>
          </p:cNvPr>
          <p:cNvSpPr txBox="1"/>
          <p:nvPr/>
        </p:nvSpPr>
        <p:spPr>
          <a:xfrm>
            <a:off x="629079" y="2224124"/>
            <a:ext cx="8590548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Three test sentences: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Scientists at the CERN laboratory say they have discovered a new particle.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There’s a way to measure the acute emotional intelligence that has never gone out of style.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President Trump met with other leaders at the Group of 20 conference</a:t>
            </a:r>
            <a:endParaRPr lang="en-GB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D166E95-DCB9-4C6C-9562-460D6A00ECA3}"/>
              </a:ext>
            </a:extLst>
          </p:cNvPr>
          <p:cNvSpPr txBox="1"/>
          <p:nvPr/>
        </p:nvSpPr>
        <p:spPr>
          <a:xfrm>
            <a:off x="629079" y="994478"/>
            <a:ext cx="6517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Tacotron2 output test:</a:t>
            </a:r>
          </a:p>
        </p:txBody>
      </p:sp>
    </p:spTree>
    <p:extLst>
      <p:ext uri="{BB962C8B-B14F-4D97-AF65-F5344CB8AC3E}">
        <p14:creationId xmlns:p14="http://schemas.microsoft.com/office/powerpoint/2010/main" val="2407958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3D01AD1-4640-4E05-BAB2-FF240BC169F2}"/>
              </a:ext>
            </a:extLst>
          </p:cNvPr>
          <p:cNvSpPr txBox="1"/>
          <p:nvPr/>
        </p:nvSpPr>
        <p:spPr>
          <a:xfrm>
            <a:off x="873148" y="1239068"/>
            <a:ext cx="6435175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Three test sentences:</a:t>
            </a:r>
          </a:p>
          <a:p>
            <a:endParaRPr lang="en-GB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Scientists at the CERN laboratory say they have discovered a new particle.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There’s a way to measure the acute emotional intelligence that has never gone out of style.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President Trump met with other leaders at the Group of 20 conference</a:t>
            </a:r>
            <a:endParaRPr lang="en-GB" sz="105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D166E95-DCB9-4C6C-9562-460D6A00ECA3}"/>
              </a:ext>
            </a:extLst>
          </p:cNvPr>
          <p:cNvSpPr txBox="1"/>
          <p:nvPr/>
        </p:nvSpPr>
        <p:spPr>
          <a:xfrm>
            <a:off x="718456" y="769936"/>
            <a:ext cx="6517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Original Model: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1FBA43D-6B21-470D-B92F-21DE8ADEA8E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161" y="2406316"/>
            <a:ext cx="3160352" cy="231386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7B2F8B0-9E7B-4184-98C4-696764B12CF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49781" y="2406173"/>
            <a:ext cx="3044438" cy="222899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A0E030E-C47A-4E32-B10D-75E21FFFCC1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10133" y="2488961"/>
            <a:ext cx="2818483" cy="2063559"/>
          </a:xfrm>
          <a:prstGeom prst="rect">
            <a:avLst/>
          </a:prstGeom>
        </p:spPr>
      </p:pic>
      <p:pic>
        <p:nvPicPr>
          <p:cNvPr id="11" name="wav-2-mel">
            <a:hlinkClick r:id="" action="ppaction://media"/>
            <a:extLst>
              <a:ext uri="{FF2B5EF4-FFF2-40B4-BE49-F238E27FC236}">
                <a16:creationId xmlns:a16="http://schemas.microsoft.com/office/drawing/2014/main" id="{831BEE19-B282-46C0-BE6F-8FF1524162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754133" y="1727498"/>
            <a:ext cx="244475" cy="244475"/>
          </a:xfrm>
          <a:prstGeom prst="rect">
            <a:avLst/>
          </a:prstGeom>
        </p:spPr>
      </p:pic>
      <p:pic>
        <p:nvPicPr>
          <p:cNvPr id="12" name="wav-3-mel">
            <a:hlinkClick r:id="" action="ppaction://media"/>
            <a:extLst>
              <a:ext uri="{FF2B5EF4-FFF2-40B4-BE49-F238E27FC236}">
                <a16:creationId xmlns:a16="http://schemas.microsoft.com/office/drawing/2014/main" id="{1353F3F8-1896-468B-9763-DB9687ECA05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621840" y="1947425"/>
            <a:ext cx="244475" cy="244475"/>
          </a:xfrm>
          <a:prstGeom prst="rect">
            <a:avLst/>
          </a:prstGeom>
        </p:spPr>
      </p:pic>
      <p:pic>
        <p:nvPicPr>
          <p:cNvPr id="13" name="wav-1-mel">
            <a:hlinkClick r:id="" action="ppaction://media"/>
            <a:extLst>
              <a:ext uri="{FF2B5EF4-FFF2-40B4-BE49-F238E27FC236}">
                <a16:creationId xmlns:a16="http://schemas.microsoft.com/office/drawing/2014/main" id="{57B3BF20-BDF0-449B-9D33-20F8D04F3502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99892" y="155818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023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1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212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262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3D01AD1-4640-4E05-BAB2-FF240BC169F2}"/>
              </a:ext>
            </a:extLst>
          </p:cNvPr>
          <p:cNvSpPr txBox="1"/>
          <p:nvPr/>
        </p:nvSpPr>
        <p:spPr>
          <a:xfrm>
            <a:off x="873148" y="1239068"/>
            <a:ext cx="6435175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Three test sentences:</a:t>
            </a:r>
          </a:p>
          <a:p>
            <a:endParaRPr lang="en-GB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Scientists at the CERN laboratory say they have discovered a new particle.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There’s a way to measure the acute emotional intelligence that has never gone out of style.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050" dirty="0"/>
              <a:t>President Trump met with other leaders at the Group of 20 conference</a:t>
            </a:r>
            <a:endParaRPr lang="en-GB" sz="105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D166E95-DCB9-4C6C-9562-460D6A00ECA3}"/>
              </a:ext>
            </a:extLst>
          </p:cNvPr>
          <p:cNvSpPr txBox="1"/>
          <p:nvPr/>
        </p:nvSpPr>
        <p:spPr>
          <a:xfrm>
            <a:off x="718456" y="769936"/>
            <a:ext cx="6517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Compressed Model: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26B1EBC-5E1B-4BFA-A963-97AF0B925D2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850" y="2568758"/>
            <a:ext cx="2880017" cy="210861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1DD369C-BCFF-47D0-951F-958D5ECCBC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74645" y="2399394"/>
            <a:ext cx="3063150" cy="224269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7988BA3-42F7-4050-BD2F-51BD2D1B35E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22833" y="2364113"/>
            <a:ext cx="3159528" cy="2313256"/>
          </a:xfrm>
          <a:prstGeom prst="rect">
            <a:avLst/>
          </a:prstGeom>
        </p:spPr>
      </p:pic>
      <p:pic>
        <p:nvPicPr>
          <p:cNvPr id="14" name="speech-wav-00001-mel">
            <a:hlinkClick r:id="" action="ppaction://media"/>
            <a:extLst>
              <a:ext uri="{FF2B5EF4-FFF2-40B4-BE49-F238E27FC236}">
                <a16:creationId xmlns:a16="http://schemas.microsoft.com/office/drawing/2014/main" id="{633368A5-8253-4492-8664-23F180C016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849744" y="1483023"/>
            <a:ext cx="244475" cy="244475"/>
          </a:xfrm>
          <a:prstGeom prst="rect">
            <a:avLst/>
          </a:prstGeom>
        </p:spPr>
      </p:pic>
      <p:pic>
        <p:nvPicPr>
          <p:cNvPr id="15" name="speech-wav-00002-mel">
            <a:hlinkClick r:id="" action="ppaction://media"/>
            <a:extLst>
              <a:ext uri="{FF2B5EF4-FFF2-40B4-BE49-F238E27FC236}">
                <a16:creationId xmlns:a16="http://schemas.microsoft.com/office/drawing/2014/main" id="{CC7E2100-BEC2-4D70-80BC-A6877138659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786228" y="1727498"/>
            <a:ext cx="244475" cy="244475"/>
          </a:xfrm>
          <a:prstGeom prst="rect">
            <a:avLst/>
          </a:prstGeom>
        </p:spPr>
      </p:pic>
      <p:pic>
        <p:nvPicPr>
          <p:cNvPr id="16" name="speech-wav-00003-mel">
            <a:hlinkClick r:id="" action="ppaction://media"/>
            <a:extLst>
              <a:ext uri="{FF2B5EF4-FFF2-40B4-BE49-F238E27FC236}">
                <a16:creationId xmlns:a16="http://schemas.microsoft.com/office/drawing/2014/main" id="{0B97F026-1431-4FBF-80AD-C21FAC41869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633895" y="196594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62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2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86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44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5157A34E-6764-4947-9AFF-74225062541B}"/>
              </a:ext>
            </a:extLst>
          </p:cNvPr>
          <p:cNvSpPr txBox="1"/>
          <p:nvPr/>
        </p:nvSpPr>
        <p:spPr>
          <a:xfrm>
            <a:off x="886899" y="1007563"/>
            <a:ext cx="71158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Final Result Comparison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D11E98A-4740-45A5-804A-50D732844107}"/>
              </a:ext>
            </a:extLst>
          </p:cNvPr>
          <p:cNvSpPr/>
          <p:nvPr/>
        </p:nvSpPr>
        <p:spPr>
          <a:xfrm>
            <a:off x="886899" y="1725365"/>
            <a:ext cx="805084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1400" dirty="0"/>
              <a:t>Scientists at the CERN laboratory say they have discovered a new particle.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400" dirty="0"/>
              <a:t>There’s a way to measure the acute emotional intelligence that has never gone out of style.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400" dirty="0"/>
              <a:t>President Trump met with other leaders at the Group of 20 conference</a:t>
            </a:r>
            <a:endParaRPr lang="en-GB" sz="1400" b="1" dirty="0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9B144D77-10F2-4802-9D72-9591B0A7A4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069940"/>
              </p:ext>
            </p:extLst>
          </p:nvPr>
        </p:nvGraphicFramePr>
        <p:xfrm>
          <a:off x="1166490" y="2791375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45273149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6993277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6482761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Sentence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Original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Compressed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96950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0850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9674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2912108"/>
                  </a:ext>
                </a:extLst>
              </a:tr>
            </a:tbl>
          </a:graphicData>
        </a:graphic>
      </p:graphicFrame>
      <p:pic>
        <p:nvPicPr>
          <p:cNvPr id="9" name="下载 (1)">
            <a:hlinkClick r:id="" action="ppaction://media"/>
            <a:extLst>
              <a:ext uri="{FF2B5EF4-FFF2-40B4-BE49-F238E27FC236}">
                <a16:creationId xmlns:a16="http://schemas.microsoft.com/office/drawing/2014/main" id="{8AAF2E49-265C-4F3C-9EAD-632047729F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018261" y="3618844"/>
            <a:ext cx="244475" cy="244475"/>
          </a:xfrm>
          <a:prstGeom prst="rect">
            <a:avLst/>
          </a:prstGeom>
        </p:spPr>
      </p:pic>
      <p:pic>
        <p:nvPicPr>
          <p:cNvPr id="10" name="下载 (2)">
            <a:hlinkClick r:id="" action="ppaction://media"/>
            <a:extLst>
              <a:ext uri="{FF2B5EF4-FFF2-40B4-BE49-F238E27FC236}">
                <a16:creationId xmlns:a16="http://schemas.microsoft.com/office/drawing/2014/main" id="{707F5153-14B1-492E-A9C6-D5A568F5802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018261" y="3968922"/>
            <a:ext cx="244475" cy="244475"/>
          </a:xfrm>
          <a:prstGeom prst="rect">
            <a:avLst/>
          </a:prstGeom>
        </p:spPr>
      </p:pic>
      <p:pic>
        <p:nvPicPr>
          <p:cNvPr id="11" name="下载">
            <a:hlinkClick r:id="" action="ppaction://media"/>
            <a:extLst>
              <a:ext uri="{FF2B5EF4-FFF2-40B4-BE49-F238E27FC236}">
                <a16:creationId xmlns:a16="http://schemas.microsoft.com/office/drawing/2014/main" id="{4D951A9B-3259-456C-95F1-38BDEF5EC156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018261" y="3216538"/>
            <a:ext cx="244475" cy="244475"/>
          </a:xfrm>
          <a:prstGeom prst="rect">
            <a:avLst/>
          </a:prstGeom>
        </p:spPr>
      </p:pic>
      <p:pic>
        <p:nvPicPr>
          <p:cNvPr id="12" name="下载">
            <a:hlinkClick r:id="" action="ppaction://media"/>
            <a:extLst>
              <a:ext uri="{FF2B5EF4-FFF2-40B4-BE49-F238E27FC236}">
                <a16:creationId xmlns:a16="http://schemas.microsoft.com/office/drawing/2014/main" id="{EC10F069-72D7-430D-9ACC-53F1BECCF89C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118249" y="3219033"/>
            <a:ext cx="244475" cy="244475"/>
          </a:xfrm>
          <a:prstGeom prst="rect">
            <a:avLst/>
          </a:prstGeom>
        </p:spPr>
      </p:pic>
      <p:pic>
        <p:nvPicPr>
          <p:cNvPr id="13" name="下载 (1)">
            <a:hlinkClick r:id="" action="ppaction://media"/>
            <a:extLst>
              <a:ext uri="{FF2B5EF4-FFF2-40B4-BE49-F238E27FC236}">
                <a16:creationId xmlns:a16="http://schemas.microsoft.com/office/drawing/2014/main" id="{A5271389-BCCA-4BBE-8B6F-500DFE2F0231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118248" y="3618844"/>
            <a:ext cx="244475" cy="244475"/>
          </a:xfrm>
          <a:prstGeom prst="rect">
            <a:avLst/>
          </a:prstGeom>
        </p:spPr>
      </p:pic>
      <p:pic>
        <p:nvPicPr>
          <p:cNvPr id="14" name="下载 (2)">
            <a:hlinkClick r:id="" action="ppaction://media"/>
            <a:extLst>
              <a:ext uri="{FF2B5EF4-FFF2-40B4-BE49-F238E27FC236}">
                <a16:creationId xmlns:a16="http://schemas.microsoft.com/office/drawing/2014/main" id="{5EE3E68D-82CD-48EE-97D9-AB1A4AF3F8E2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118248" y="3985691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032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5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92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97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49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4876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345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2CEE633-B4FA-44E4-9A67-F155FCB3BD3C}"/>
              </a:ext>
            </a:extLst>
          </p:cNvPr>
          <p:cNvSpPr txBox="1"/>
          <p:nvPr/>
        </p:nvSpPr>
        <p:spPr>
          <a:xfrm>
            <a:off x="653143" y="749395"/>
            <a:ext cx="71295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Weakness and Limitation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F1713F8-3B90-4363-A6ED-DFD0CFD266D3}"/>
              </a:ext>
            </a:extLst>
          </p:cNvPr>
          <p:cNvSpPr txBox="1"/>
          <p:nvPr/>
        </p:nvSpPr>
        <p:spPr>
          <a:xfrm>
            <a:off x="653143" y="3657568"/>
            <a:ext cx="6772060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The inference time of </a:t>
            </a:r>
            <a:r>
              <a:rPr lang="en-GB" b="1" dirty="0" err="1"/>
              <a:t>WaveNet</a:t>
            </a:r>
            <a:r>
              <a:rPr lang="en-GB" b="1" dirty="0"/>
              <a:t> which is </a:t>
            </a:r>
            <a:r>
              <a:rPr lang="en-GB" b="1" dirty="0">
                <a:solidFill>
                  <a:srgbClr val="FF0000"/>
                </a:solidFill>
              </a:rPr>
              <a:t>too long.</a:t>
            </a:r>
          </a:p>
          <a:p>
            <a:r>
              <a:rPr lang="en-GB" b="1" dirty="0"/>
              <a:t>The inference time on </a:t>
            </a:r>
            <a:r>
              <a:rPr lang="en-GB" b="1" dirty="0" err="1">
                <a:solidFill>
                  <a:srgbClr val="FF0000"/>
                </a:solidFill>
              </a:rPr>
              <a:t>Tacotron</a:t>
            </a:r>
            <a:r>
              <a:rPr lang="en-GB" b="1" dirty="0">
                <a:solidFill>
                  <a:srgbClr val="FF0000"/>
                </a:solidFill>
              </a:rPr>
              <a:t> is only 38 seconds including two above sentence </a:t>
            </a:r>
            <a:r>
              <a:rPr lang="en-GB" b="1" dirty="0"/>
              <a:t>but </a:t>
            </a:r>
            <a:r>
              <a:rPr lang="en-GB" b="1" dirty="0" err="1">
                <a:solidFill>
                  <a:srgbClr val="FF0000"/>
                </a:solidFill>
              </a:rPr>
              <a:t>WaveNet</a:t>
            </a:r>
            <a:r>
              <a:rPr lang="en-GB" b="1" dirty="0">
                <a:solidFill>
                  <a:srgbClr val="FF0000"/>
                </a:solidFill>
              </a:rPr>
              <a:t> is 38 </a:t>
            </a:r>
            <a:r>
              <a:rPr lang="en-GB" b="1" dirty="0" err="1">
                <a:solidFill>
                  <a:srgbClr val="FF0000"/>
                </a:solidFill>
              </a:rPr>
              <a:t>miniutes</a:t>
            </a:r>
            <a:r>
              <a:rPr lang="en-GB" b="1" dirty="0">
                <a:solidFill>
                  <a:srgbClr val="FF0000"/>
                </a:solidFill>
              </a:rPr>
              <a:t> and 1 hour 10 minutes respectively.</a:t>
            </a:r>
          </a:p>
          <a:p>
            <a:endParaRPr lang="en-GB" b="1" dirty="0">
              <a:solidFill>
                <a:srgbClr val="FF0000"/>
              </a:solidFill>
            </a:endParaRPr>
          </a:p>
          <a:p>
            <a:r>
              <a:rPr lang="en-GB" b="1" dirty="0">
                <a:solidFill>
                  <a:srgbClr val="FF0000"/>
                </a:solidFill>
              </a:rPr>
              <a:t>Bad for long sentence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1BBCF0D-07F8-4DFA-B6EF-08A58F00C497}"/>
              </a:ext>
            </a:extLst>
          </p:cNvPr>
          <p:cNvSpPr txBox="1"/>
          <p:nvPr/>
        </p:nvSpPr>
        <p:spPr>
          <a:xfrm>
            <a:off x="653143" y="1211060"/>
            <a:ext cx="737363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Example Sentence:</a:t>
            </a:r>
          </a:p>
          <a:p>
            <a:r>
              <a:rPr lang="en-GB" dirty="0"/>
              <a:t>• Data science is by nature at the core of all modern transdisciplinary scientific</a:t>
            </a:r>
          </a:p>
          <a:p>
            <a:r>
              <a:rPr lang="en-GB" dirty="0"/>
              <a:t>activities, as it involves the whole life cycle of data, from acquisition and</a:t>
            </a:r>
          </a:p>
          <a:p>
            <a:r>
              <a:rPr lang="en-GB" dirty="0"/>
              <a:t>exploration to analysis and communication of the results.</a:t>
            </a:r>
          </a:p>
          <a:p>
            <a:endParaRPr lang="en-GB" dirty="0"/>
          </a:p>
          <a:p>
            <a:r>
              <a:rPr lang="en-GB" dirty="0"/>
              <a:t>• Data science is not only concerned with the tools and methods to obtain,</a:t>
            </a:r>
          </a:p>
          <a:p>
            <a:r>
              <a:rPr lang="en-GB" dirty="0"/>
              <a:t>manage and analyse data: it is also about extracting value from data and</a:t>
            </a:r>
          </a:p>
          <a:p>
            <a:r>
              <a:rPr lang="en-GB" dirty="0"/>
              <a:t>translating it from asset to product. Launched on 1st April 2014, the Data</a:t>
            </a:r>
          </a:p>
          <a:p>
            <a:r>
              <a:rPr lang="en-GB" dirty="0"/>
              <a:t>Science Institute at Imperial College London aims to enhance Imperials excellence</a:t>
            </a:r>
          </a:p>
          <a:p>
            <a:r>
              <a:rPr lang="en-GB" dirty="0"/>
              <a:t>in data driven research across its faculties by fulfilling the following</a:t>
            </a:r>
          </a:p>
          <a:p>
            <a:r>
              <a:rPr lang="en-GB" dirty="0"/>
              <a:t>objectives.</a:t>
            </a:r>
          </a:p>
          <a:p>
            <a:endParaRPr lang="en-GB" dirty="0"/>
          </a:p>
        </p:txBody>
      </p:sp>
      <p:pic>
        <p:nvPicPr>
          <p:cNvPr id="7" name="DSI">
            <a:hlinkClick r:id="" action="ppaction://media"/>
            <a:extLst>
              <a:ext uri="{FF2B5EF4-FFF2-40B4-BE49-F238E27FC236}">
                <a16:creationId xmlns:a16="http://schemas.microsoft.com/office/drawing/2014/main" id="{EFBAC24C-8C33-4C14-8679-8F49F67880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25203" y="1498605"/>
            <a:ext cx="244475" cy="244475"/>
          </a:xfrm>
          <a:prstGeom prst="rect">
            <a:avLst/>
          </a:prstGeom>
        </p:spPr>
      </p:pic>
      <p:pic>
        <p:nvPicPr>
          <p:cNvPr id="8" name="DSI(2)">
            <a:hlinkClick r:id="" action="ppaction://media"/>
            <a:extLst>
              <a:ext uri="{FF2B5EF4-FFF2-40B4-BE49-F238E27FC236}">
                <a16:creationId xmlns:a16="http://schemas.microsoft.com/office/drawing/2014/main" id="{FFB7D300-5AD9-4CDA-AA7B-44D0059A132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25202" y="2505994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78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9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201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97661" y="210280"/>
            <a:ext cx="8579095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09763" y="325158"/>
            <a:ext cx="8354890" cy="69783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altLang="zh-CN" sz="4100">
                <a:solidFill>
                  <a:srgbClr val="FFFFFF"/>
                </a:solidFill>
              </a:rPr>
              <a:t>Background Studying</a:t>
            </a:r>
            <a:endParaRPr lang="en-US" sz="4100">
              <a:solidFill>
                <a:srgbClr val="FFFFFF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2"/>
          </p:nvPr>
        </p:nvSpPr>
        <p:spPr>
          <a:xfrm>
            <a:off x="991504" y="1168837"/>
            <a:ext cx="7191408" cy="411421"/>
          </a:xfrm>
        </p:spPr>
        <p:txBody>
          <a:bodyPr vert="horz" lIns="91440" tIns="45720" rIns="91440" bIns="45720" rtlCol="0">
            <a:no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sz="2400" dirty="0">
                <a:solidFill>
                  <a:srgbClr val="9ECAE9"/>
                </a:solidFill>
              </a:rPr>
              <a:t>RNN &amp; LSTM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72558" y="1141719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87208" y="1947627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94AC02F6-AC2E-4C15-8A7F-2B149B940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224" y="2835075"/>
            <a:ext cx="4091938" cy="107413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90AB741-E5F6-4DA0-B46E-A8CDE1DFD9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1475" y="2538711"/>
            <a:ext cx="3905281" cy="156103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D26C5D66-0E5E-47BA-8483-58B5FDF9A876}"/>
              </a:ext>
            </a:extLst>
          </p:cNvPr>
          <p:cNvSpPr txBox="1"/>
          <p:nvPr/>
        </p:nvSpPr>
        <p:spPr>
          <a:xfrm>
            <a:off x="267244" y="1797862"/>
            <a:ext cx="4242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dirty="0"/>
              <a:t>Connections between nodes form a </a:t>
            </a:r>
            <a:r>
              <a:rPr lang="en-GB" dirty="0">
                <a:solidFill>
                  <a:srgbClr val="FF0000"/>
                </a:solidFill>
                <a:hlinkClick r:id="rId5" tooltip="Directed graph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directed graph</a:t>
            </a:r>
            <a:r>
              <a:rPr lang="en-GB" dirty="0"/>
              <a:t> along a sequence. </a:t>
            </a:r>
          </a:p>
          <a:p>
            <a:pPr marL="342900" indent="-342900">
              <a:buAutoNum type="arabicPeriod"/>
            </a:pPr>
            <a:r>
              <a:rPr lang="en-GB" dirty="0"/>
              <a:t>Allows it to exhibit temporal dynamic behaviour for a time sequence. 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2679B90-E405-4370-9079-9C0F41E9B8EB}"/>
              </a:ext>
            </a:extLst>
          </p:cNvPr>
          <p:cNvSpPr txBox="1"/>
          <p:nvPr/>
        </p:nvSpPr>
        <p:spPr>
          <a:xfrm>
            <a:off x="5197642" y="1947627"/>
            <a:ext cx="353040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Widely used in </a:t>
            </a:r>
            <a:r>
              <a:rPr lang="en-GB" dirty="0">
                <a:solidFill>
                  <a:srgbClr val="FF0000"/>
                </a:solidFill>
              </a:rPr>
              <a:t>Machine Translation </a:t>
            </a:r>
            <a:r>
              <a:rPr lang="en-GB" dirty="0"/>
              <a:t>and </a:t>
            </a:r>
            <a:r>
              <a:rPr lang="en-GB" dirty="0">
                <a:solidFill>
                  <a:srgbClr val="FF0000"/>
                </a:solidFill>
              </a:rPr>
              <a:t>Speech Recognition</a:t>
            </a:r>
          </a:p>
        </p:txBody>
      </p:sp>
    </p:spTree>
    <p:extLst>
      <p:ext uri="{BB962C8B-B14F-4D97-AF65-F5344CB8AC3E}">
        <p14:creationId xmlns:p14="http://schemas.microsoft.com/office/powerpoint/2010/main" val="999420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51435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E6A930E-8A2F-4D04-B62A-E7A8F8AB6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482600"/>
            <a:ext cx="2522980" cy="1197986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 defTabSz="914400"/>
            <a:r>
              <a:rPr lang="en-US" sz="21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Summary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A6382C3-4E4C-4721-BDAD-B62E6F448BC9}"/>
              </a:ext>
            </a:extLst>
          </p:cNvPr>
          <p:cNvSpPr txBox="1"/>
          <p:nvPr/>
        </p:nvSpPr>
        <p:spPr>
          <a:xfrm>
            <a:off x="3641749" y="1761965"/>
            <a:ext cx="5003799" cy="17031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The compressed model using </a:t>
            </a:r>
            <a:r>
              <a:rPr lang="en-US" sz="1400" dirty="0">
                <a:solidFill>
                  <a:srgbClr val="FF0000"/>
                </a:solidFill>
              </a:rPr>
              <a:t>Dropout and </a:t>
            </a:r>
            <a:r>
              <a:rPr lang="en-US" sz="1400" dirty="0" err="1">
                <a:solidFill>
                  <a:srgbClr val="FF0000"/>
                </a:solidFill>
              </a:rPr>
              <a:t>Zoneout</a:t>
            </a:r>
            <a:r>
              <a:rPr lang="en-US" sz="1400" dirty="0">
                <a:solidFill>
                  <a:srgbClr val="FF0000"/>
                </a:solidFill>
              </a:rPr>
              <a:t> to avoid the overfitting problems</a:t>
            </a:r>
            <a:r>
              <a:rPr lang="en-US" sz="1400" dirty="0"/>
              <a:t> and also delete the final duplicated layers of convolution to the </a:t>
            </a:r>
            <a:r>
              <a:rPr lang="en-US" sz="1400" dirty="0" err="1"/>
              <a:t>WaveNet</a:t>
            </a:r>
            <a:r>
              <a:rPr lang="en-US" sz="1400" dirty="0"/>
              <a:t> part will still </a:t>
            </a:r>
            <a:r>
              <a:rPr lang="en-US" sz="1400" dirty="0">
                <a:solidFill>
                  <a:srgbClr val="FF0000"/>
                </a:solidFill>
              </a:rPr>
              <a:t>make the inference much more faster.</a:t>
            </a: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Some more </a:t>
            </a:r>
            <a:r>
              <a:rPr lang="en-US" sz="1400" dirty="0">
                <a:solidFill>
                  <a:srgbClr val="FF0000"/>
                </a:solidFill>
              </a:rPr>
              <a:t>advanced </a:t>
            </a:r>
            <a:r>
              <a:rPr lang="en-US" sz="1400" dirty="0" err="1">
                <a:solidFill>
                  <a:srgbClr val="FF0000"/>
                </a:solidFill>
              </a:rPr>
              <a:t>WaveNet</a:t>
            </a:r>
            <a:r>
              <a:rPr lang="en-US" sz="1400" dirty="0">
                <a:solidFill>
                  <a:srgbClr val="FF0000"/>
                </a:solidFill>
              </a:rPr>
              <a:t> structures </a:t>
            </a:r>
            <a:r>
              <a:rPr lang="en-US" sz="1400" dirty="0"/>
              <a:t>need to be tested for improving the time of inference of the </a:t>
            </a:r>
            <a:r>
              <a:rPr lang="en-US" sz="1400" dirty="0" err="1"/>
              <a:t>WaveNet</a:t>
            </a:r>
            <a:r>
              <a:rPr lang="en-US" sz="1400" dirty="0"/>
              <a:t> structure discussed in this project, </a:t>
            </a:r>
            <a:r>
              <a:rPr lang="en-US" sz="1400" dirty="0">
                <a:solidFill>
                  <a:srgbClr val="FF0000"/>
                </a:solidFill>
              </a:rPr>
              <a:t>such as Parallel </a:t>
            </a:r>
            <a:r>
              <a:rPr lang="en-US" sz="1400" dirty="0" err="1">
                <a:solidFill>
                  <a:srgbClr val="FF0000"/>
                </a:solidFill>
              </a:rPr>
              <a:t>WaveNet</a:t>
            </a:r>
            <a:endParaRPr lang="en-US" sz="1400" dirty="0">
              <a:solidFill>
                <a:srgbClr val="FF0000"/>
              </a:solidFill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00088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51BB230-86A8-42F2-AE63-6E8EF1B6E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441" y="1920706"/>
            <a:ext cx="4231679" cy="1200630"/>
          </a:xfrm>
        </p:spPr>
        <p:txBody>
          <a:bodyPr/>
          <a:lstStyle/>
          <a:p>
            <a:pPr algn="ctr"/>
            <a:r>
              <a:rPr lang="en-GB" sz="88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379597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 Studying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内容占位符 12">
            <a:extLst>
              <a:ext uri="{FF2B5EF4-FFF2-40B4-BE49-F238E27FC236}">
                <a16:creationId xmlns:a16="http://schemas.microsoft.com/office/drawing/2014/main" id="{4493CD62-9CD1-425C-AA27-631163DE2E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110" y="1767200"/>
            <a:ext cx="4703104" cy="2998228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9C66988F-850A-41E6-BF5C-C1F21F8E7F48}"/>
              </a:ext>
            </a:extLst>
          </p:cNvPr>
          <p:cNvSpPr txBox="1"/>
          <p:nvPr/>
        </p:nvSpPr>
        <p:spPr>
          <a:xfrm>
            <a:off x="4681874" y="2760818"/>
            <a:ext cx="43555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1800" dirty="0"/>
              <a:t>The cell state can be seen as </a:t>
            </a:r>
            <a:r>
              <a:rPr lang="en-GB" sz="1800" dirty="0">
                <a:solidFill>
                  <a:srgbClr val="FF0000"/>
                </a:solidFill>
              </a:rPr>
              <a:t>a conveyor belt</a:t>
            </a:r>
            <a:r>
              <a:rPr lang="en-GB" sz="1800" dirty="0"/>
              <a:t>.</a:t>
            </a:r>
          </a:p>
          <a:p>
            <a:pPr marL="342900" indent="-342900">
              <a:buAutoNum type="arabicPeriod"/>
            </a:pPr>
            <a:r>
              <a:rPr lang="en-GB" sz="1800" dirty="0"/>
              <a:t>Only have some linear interactions, it runs </a:t>
            </a:r>
            <a:r>
              <a:rPr lang="en-GB" sz="1800" dirty="0">
                <a:solidFill>
                  <a:srgbClr val="FF0000"/>
                </a:solidFill>
              </a:rPr>
              <a:t>straight down the entire chain</a:t>
            </a:r>
            <a:r>
              <a:rPr lang="en-GB" sz="1800" dirty="0"/>
              <a:t>.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2FC86562-1464-4A31-9FAA-575ECD55DB14}"/>
              </a:ext>
            </a:extLst>
          </p:cNvPr>
          <p:cNvSpPr txBox="1">
            <a:spLocks/>
          </p:cNvSpPr>
          <p:nvPr/>
        </p:nvSpPr>
        <p:spPr>
          <a:xfrm>
            <a:off x="1021666" y="1228264"/>
            <a:ext cx="6858000" cy="315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20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78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bsaraSansHeadOT-Bold" panose="02000503060000020004" pitchFamily="50" charset="0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Bef>
                <a:spcPts val="1000"/>
              </a:spcBef>
            </a:pPr>
            <a:r>
              <a:rPr lang="en-US" dirty="0">
                <a:solidFill>
                  <a:srgbClr val="F4EC99"/>
                </a:solidFill>
              </a:rPr>
              <a:t>LSTM </a:t>
            </a:r>
            <a:r>
              <a:rPr lang="en-US" dirty="0" err="1">
                <a:solidFill>
                  <a:srgbClr val="F4EC99"/>
                </a:solidFill>
              </a:rPr>
              <a:t>dETAILS</a:t>
            </a:r>
            <a:endParaRPr lang="en-US" dirty="0">
              <a:solidFill>
                <a:srgbClr val="F4EC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8629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 Studying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021666" y="1228264"/>
            <a:ext cx="6858000" cy="315001"/>
          </a:xfrm>
        </p:spPr>
        <p:txBody>
          <a:bodyPr vert="horz" lIns="91440" tIns="45720" rIns="91440" bIns="45720" rtlCol="0">
            <a:no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kern="1200" dirty="0">
                <a:solidFill>
                  <a:srgbClr val="F4EC99"/>
                </a:solidFill>
                <a:latin typeface="+mn-lt"/>
                <a:ea typeface="+mn-ea"/>
                <a:cs typeface="+mn-cs"/>
              </a:rPr>
              <a:t>LSTM </a:t>
            </a:r>
            <a:r>
              <a:rPr lang="en-US" kern="1200" dirty="0" err="1">
                <a:solidFill>
                  <a:srgbClr val="F4EC99"/>
                </a:solidFill>
                <a:latin typeface="+mn-lt"/>
                <a:ea typeface="+mn-ea"/>
                <a:cs typeface="+mn-cs"/>
              </a:rPr>
              <a:t>dETAILS</a:t>
            </a:r>
            <a:endParaRPr lang="en-US" kern="1200" dirty="0">
              <a:solidFill>
                <a:srgbClr val="F4EC99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AD362AFE-3975-4AA2-A2D3-0FAEC97D7B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2859" y="1970049"/>
            <a:ext cx="7058193" cy="254094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77701FC4-E9A8-4500-A8E4-677E96E4EF20}"/>
              </a:ext>
            </a:extLst>
          </p:cNvPr>
          <p:cNvSpPr txBox="1"/>
          <p:nvPr/>
        </p:nvSpPr>
        <p:spPr>
          <a:xfrm>
            <a:off x="4720590" y="1840053"/>
            <a:ext cx="40805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Forget Gate: </a:t>
            </a:r>
          </a:p>
          <a:p>
            <a:r>
              <a:rPr lang="en-GB" sz="1800" dirty="0"/>
              <a:t>1. h is hidden state which we want </a:t>
            </a:r>
          </a:p>
          <a:p>
            <a:r>
              <a:rPr lang="en-GB" sz="1800" dirty="0"/>
              <a:t>2. The decision is made by a sigmoid layer called Forget Gate Layer.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57EB98-A5AE-46BC-AE7C-D4F2970C5C03}"/>
              </a:ext>
            </a:extLst>
          </p:cNvPr>
          <p:cNvSpPr txBox="1"/>
          <p:nvPr/>
        </p:nvSpPr>
        <p:spPr>
          <a:xfrm>
            <a:off x="5177789" y="3764957"/>
            <a:ext cx="34461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i="1" dirty="0">
                <a:solidFill>
                  <a:srgbClr val="FF0000"/>
                </a:solidFill>
              </a:rPr>
              <a:t>Forget Gate decide which data should run through the cell state.</a:t>
            </a:r>
          </a:p>
          <a:p>
            <a:endParaRPr lang="en-GB" sz="1800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5662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 Studying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004521" y="1144228"/>
            <a:ext cx="6858000" cy="315001"/>
          </a:xfrm>
        </p:spPr>
        <p:txBody>
          <a:bodyPr vert="horz" lIns="91440" tIns="45720" rIns="91440" bIns="45720" rtlCol="0">
            <a:no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kern="1200" dirty="0">
                <a:solidFill>
                  <a:srgbClr val="E9E292"/>
                </a:solidFill>
                <a:latin typeface="+mn-lt"/>
                <a:ea typeface="+mn-ea"/>
                <a:cs typeface="+mn-cs"/>
              </a:rPr>
              <a:t>LSTM </a:t>
            </a:r>
            <a:r>
              <a:rPr lang="en-US" kern="1200" dirty="0" err="1">
                <a:solidFill>
                  <a:srgbClr val="E9E292"/>
                </a:solidFill>
                <a:latin typeface="+mn-lt"/>
                <a:ea typeface="+mn-ea"/>
                <a:cs typeface="+mn-cs"/>
              </a:rPr>
              <a:t>dETAILS</a:t>
            </a:r>
            <a:endParaRPr lang="en-US" kern="1200" dirty="0">
              <a:solidFill>
                <a:srgbClr val="E9E292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222F6A69-ECB2-43E2-B7F7-C7E082B32C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8615" y="2432145"/>
            <a:ext cx="6206086" cy="214109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21713F5-102D-450B-A254-C3901B604CC4}"/>
              </a:ext>
            </a:extLst>
          </p:cNvPr>
          <p:cNvSpPr txBox="1"/>
          <p:nvPr/>
        </p:nvSpPr>
        <p:spPr>
          <a:xfrm>
            <a:off x="4572000" y="1733125"/>
            <a:ext cx="3858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Update Gate:</a:t>
            </a:r>
          </a:p>
          <a:p>
            <a:pPr marL="342900" indent="-342900">
              <a:buAutoNum type="arabicPeriod"/>
            </a:pPr>
            <a:r>
              <a:rPr lang="en-GB" sz="1600" dirty="0"/>
              <a:t>Firstly, a sigmoid layer called update gate decides which values to update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600" dirty="0"/>
              <a:t>A tanh layer creates a vector of new candidate values </a:t>
            </a:r>
            <a:r>
              <a:rPr lang="en-GB" sz="1600" dirty="0" err="1"/>
              <a:t>C_t</a:t>
            </a:r>
            <a:r>
              <a:rPr lang="en-GB" sz="1600" dirty="0"/>
              <a:t> that could be added to the state.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A199C6D-500D-43C0-B455-6AE02F0D21D4}"/>
              </a:ext>
            </a:extLst>
          </p:cNvPr>
          <p:cNvSpPr txBox="1"/>
          <p:nvPr/>
        </p:nvSpPr>
        <p:spPr>
          <a:xfrm>
            <a:off x="4954905" y="4054439"/>
            <a:ext cx="3217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i="1" dirty="0">
                <a:solidFill>
                  <a:srgbClr val="FF0000"/>
                </a:solidFill>
              </a:rPr>
              <a:t>Update Gate decides which values to update to the cell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3B9D547-15F1-4CDE-9BE6-244C6BCA13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653" y="1733125"/>
            <a:ext cx="8420533" cy="2997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84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F1F9B325-C8D5-4FED-8188-BF59C7E4CA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551" y="2287747"/>
            <a:ext cx="6143573" cy="2243034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5653" y="349933"/>
            <a:ext cx="8354891" cy="697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 Studying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004521" y="1144228"/>
            <a:ext cx="6858000" cy="315001"/>
          </a:xfrm>
        </p:spPr>
        <p:txBody>
          <a:bodyPr vert="horz" lIns="91440" tIns="45720" rIns="91440" bIns="45720" rtlCol="0">
            <a:no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kern="1200" dirty="0">
                <a:solidFill>
                  <a:srgbClr val="F4EC99"/>
                </a:solidFill>
                <a:latin typeface="+mn-lt"/>
                <a:ea typeface="+mn-ea"/>
                <a:cs typeface="+mn-cs"/>
              </a:rPr>
              <a:t>LSTM </a:t>
            </a:r>
            <a:r>
              <a:rPr lang="en-US" kern="1200" dirty="0" err="1">
                <a:solidFill>
                  <a:srgbClr val="F4EC99"/>
                </a:solidFill>
                <a:latin typeface="+mn-lt"/>
                <a:ea typeface="+mn-ea"/>
                <a:cs typeface="+mn-cs"/>
              </a:rPr>
              <a:t>dETAILS</a:t>
            </a:r>
            <a:endParaRPr lang="en-US" kern="1200" dirty="0">
              <a:solidFill>
                <a:srgbClr val="F4EC99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77701FC4-E9A8-4500-A8E4-677E96E4EF20}"/>
              </a:ext>
            </a:extLst>
          </p:cNvPr>
          <p:cNvSpPr txBox="1"/>
          <p:nvPr/>
        </p:nvSpPr>
        <p:spPr>
          <a:xfrm>
            <a:off x="3411855" y="1714500"/>
            <a:ext cx="5600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Output Gate: </a:t>
            </a:r>
          </a:p>
          <a:p>
            <a:r>
              <a:rPr lang="en-GB" sz="1600" dirty="0"/>
              <a:t>1. Sigmoid layer decides what parts of the cell state to output</a:t>
            </a:r>
          </a:p>
          <a:p>
            <a:r>
              <a:rPr lang="en-GB" sz="1600" dirty="0"/>
              <a:t>2. Tanh layer where to </a:t>
            </a:r>
            <a:r>
              <a:rPr lang="en-GB" sz="1600" dirty="0">
                <a:solidFill>
                  <a:srgbClr val="FF0000"/>
                </a:solidFill>
              </a:rPr>
              <a:t>rescale the new cell state </a:t>
            </a:r>
            <a:r>
              <a:rPr lang="en-GB" sz="1600" dirty="0"/>
              <a:t>and multiply it to the output of sigmoid gate,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57EB98-A5AE-46BC-AE7C-D4F2970C5C03}"/>
              </a:ext>
            </a:extLst>
          </p:cNvPr>
          <p:cNvSpPr txBox="1"/>
          <p:nvPr/>
        </p:nvSpPr>
        <p:spPr>
          <a:xfrm>
            <a:off x="5154929" y="3884450"/>
            <a:ext cx="3446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i="1" dirty="0">
                <a:solidFill>
                  <a:srgbClr val="FF0000"/>
                </a:solidFill>
              </a:rPr>
              <a:t>Output Gate decide what need to be output</a:t>
            </a:r>
          </a:p>
        </p:txBody>
      </p:sp>
    </p:spTree>
    <p:extLst>
      <p:ext uri="{BB962C8B-B14F-4D97-AF65-F5344CB8AC3E}">
        <p14:creationId xmlns:p14="http://schemas.microsoft.com/office/powerpoint/2010/main" val="286270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Imperial College Postgraduate Template">
  <a:themeElements>
    <a:clrScheme name="Imperial College Postgraduate Template">
      <a:dk1>
        <a:srgbClr val="000000"/>
      </a:dk1>
      <a:lt1>
        <a:sysClr val="window" lastClr="FFFFFF"/>
      </a:lt1>
      <a:dk2>
        <a:srgbClr val="002147"/>
      </a:dk2>
      <a:lt2>
        <a:srgbClr val="EBEEEE"/>
      </a:lt2>
      <a:accent1>
        <a:srgbClr val="003E74"/>
      </a:accent1>
      <a:accent2>
        <a:srgbClr val="006EAF"/>
      </a:accent2>
      <a:accent3>
        <a:srgbClr val="0085CA"/>
      </a:accent3>
      <a:accent4>
        <a:srgbClr val="0CA1CD"/>
      </a:accent4>
      <a:accent5>
        <a:srgbClr val="9D9D9D"/>
      </a:accent5>
      <a:accent6>
        <a:srgbClr val="D4EFFC"/>
      </a:accent6>
      <a:hlink>
        <a:srgbClr val="0563C1"/>
      </a:hlink>
      <a:folHlink>
        <a:srgbClr val="772583"/>
      </a:folHlink>
    </a:clrScheme>
    <a:fontScheme name="Imperial College Postgraduate 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3869</TotalTime>
  <Words>1615</Words>
  <Application>Microsoft Office PowerPoint</Application>
  <PresentationFormat>全屏显示(16:9)</PresentationFormat>
  <Paragraphs>270</Paragraphs>
  <Slides>51</Slides>
  <Notes>9</Notes>
  <HiddenSlides>0</HiddenSlides>
  <MMClips>14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51</vt:i4>
      </vt:variant>
    </vt:vector>
  </HeadingPairs>
  <TitlesOfParts>
    <vt:vector size="55" baseType="lpstr">
      <vt:lpstr>AbsaraSansHeadOT-Bold</vt:lpstr>
      <vt:lpstr>Arial</vt:lpstr>
      <vt:lpstr>Calibri</vt:lpstr>
      <vt:lpstr>Imperial College Postgraduate Template</vt:lpstr>
      <vt:lpstr>PowerPoint 演示文稿</vt:lpstr>
      <vt:lpstr>Main Content</vt:lpstr>
      <vt:lpstr>Background sTUDY</vt:lpstr>
      <vt:lpstr>Model structure</vt:lpstr>
      <vt:lpstr>Background Studying</vt:lpstr>
      <vt:lpstr>Background Studying</vt:lpstr>
      <vt:lpstr>Background Studying</vt:lpstr>
      <vt:lpstr>Background Studying</vt:lpstr>
      <vt:lpstr>Background Studying</vt:lpstr>
      <vt:lpstr>Background Studying</vt:lpstr>
      <vt:lpstr>PowerPoint 演示文稿</vt:lpstr>
      <vt:lpstr>Background Studying</vt:lpstr>
      <vt:lpstr>Background Studying</vt:lpstr>
      <vt:lpstr>Background Studying</vt:lpstr>
      <vt:lpstr>Background Studying</vt:lpstr>
      <vt:lpstr>Background Studying</vt:lpstr>
      <vt:lpstr>Background Studying</vt:lpstr>
      <vt:lpstr>PowerPoint 演示文稿</vt:lpstr>
      <vt:lpstr>Transform of Mel-spectrogram</vt:lpstr>
      <vt:lpstr>Background Studying</vt:lpstr>
      <vt:lpstr>Network Design</vt:lpstr>
      <vt:lpstr>Network design</vt:lpstr>
      <vt:lpstr>Network design</vt:lpstr>
      <vt:lpstr>Word Embedding Example</vt:lpstr>
      <vt:lpstr>Network design</vt:lpstr>
      <vt:lpstr>Network design</vt:lpstr>
      <vt:lpstr>Network design</vt:lpstr>
      <vt:lpstr>Network design</vt:lpstr>
      <vt:lpstr>Network design</vt:lpstr>
      <vt:lpstr>Network design</vt:lpstr>
      <vt:lpstr>Network design</vt:lpstr>
      <vt:lpstr>Network design</vt:lpstr>
      <vt:lpstr>Network design</vt:lpstr>
      <vt:lpstr>Implementation process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Implementation Process</vt:lpstr>
      <vt:lpstr>Implementation Process</vt:lpstr>
      <vt:lpstr>eVALUATION</vt:lpstr>
      <vt:lpstr>Evaluation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Summary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 Araujo</dc:creator>
  <cp:lastModifiedBy>Xie, Fei</cp:lastModifiedBy>
  <cp:revision>890</cp:revision>
  <dcterms:created xsi:type="dcterms:W3CDTF">2016-05-23T13:40:31Z</dcterms:created>
  <dcterms:modified xsi:type="dcterms:W3CDTF">2018-09-04T11:56:26Z</dcterms:modified>
</cp:coreProperties>
</file>

<file path=docProps/thumbnail.jpeg>
</file>